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4" r:id="rId3"/>
  </p:sldMasterIdLst>
  <p:notesMasterIdLst>
    <p:notesMasterId r:id="rId62"/>
  </p:notesMasterIdLst>
  <p:sldIdLst>
    <p:sldId id="296" r:id="rId4"/>
    <p:sldId id="340" r:id="rId5"/>
    <p:sldId id="297" r:id="rId6"/>
    <p:sldId id="423" r:id="rId7"/>
    <p:sldId id="347" r:id="rId8"/>
    <p:sldId id="349" r:id="rId9"/>
    <p:sldId id="357" r:id="rId10"/>
    <p:sldId id="424" r:id="rId11"/>
    <p:sldId id="364" r:id="rId12"/>
    <p:sldId id="407" r:id="rId13"/>
    <p:sldId id="426" r:id="rId14"/>
    <p:sldId id="425" r:id="rId15"/>
    <p:sldId id="427" r:id="rId16"/>
    <p:sldId id="428" r:id="rId17"/>
    <p:sldId id="367" r:id="rId18"/>
    <p:sldId id="368" r:id="rId19"/>
    <p:sldId id="369" r:id="rId20"/>
    <p:sldId id="370" r:id="rId21"/>
    <p:sldId id="371" r:id="rId22"/>
    <p:sldId id="373" r:id="rId23"/>
    <p:sldId id="408" r:id="rId24"/>
    <p:sldId id="409" r:id="rId25"/>
    <p:sldId id="410" r:id="rId26"/>
    <p:sldId id="378" r:id="rId27"/>
    <p:sldId id="379" r:id="rId28"/>
    <p:sldId id="380" r:id="rId29"/>
    <p:sldId id="413" r:id="rId30"/>
    <p:sldId id="412" r:id="rId31"/>
    <p:sldId id="385" r:id="rId32"/>
    <p:sldId id="387" r:id="rId33"/>
    <p:sldId id="389" r:id="rId34"/>
    <p:sldId id="390" r:id="rId35"/>
    <p:sldId id="411" r:id="rId36"/>
    <p:sldId id="393" r:id="rId37"/>
    <p:sldId id="394" r:id="rId38"/>
    <p:sldId id="396" r:id="rId39"/>
    <p:sldId id="397" r:id="rId40"/>
    <p:sldId id="398" r:id="rId41"/>
    <p:sldId id="430" r:id="rId42"/>
    <p:sldId id="399" r:id="rId43"/>
    <p:sldId id="429" r:id="rId44"/>
    <p:sldId id="432" r:id="rId45"/>
    <p:sldId id="401" r:id="rId46"/>
    <p:sldId id="402" r:id="rId47"/>
    <p:sldId id="403" r:id="rId48"/>
    <p:sldId id="404" r:id="rId49"/>
    <p:sldId id="405" r:id="rId50"/>
    <p:sldId id="406" r:id="rId51"/>
    <p:sldId id="300" r:id="rId52"/>
    <p:sldId id="414" r:id="rId53"/>
    <p:sldId id="415" r:id="rId54"/>
    <p:sldId id="416" r:id="rId55"/>
    <p:sldId id="417" r:id="rId56"/>
    <p:sldId id="418" r:id="rId57"/>
    <p:sldId id="419" r:id="rId58"/>
    <p:sldId id="420" r:id="rId59"/>
    <p:sldId id="421" r:id="rId60"/>
    <p:sldId id="422" r:id="rId61"/>
  </p:sldIdLst>
  <p:sldSz cx="12192000" cy="6858000"/>
  <p:notesSz cx="6858000" cy="9144000"/>
  <p:embeddedFontLst>
    <p:embeddedFont>
      <p:font typeface="Angsana New" pitchFamily="18" charset="-34"/>
      <p:regular r:id="rId63"/>
      <p:bold r:id="rId64"/>
      <p:italic r:id="rId65"/>
      <p:boldItalic r:id="rId66"/>
    </p:embeddedFont>
    <p:embeddedFont>
      <p:font typeface="Cordia New" pitchFamily="34" charset="-34"/>
      <p:regular r:id="rId67"/>
      <p:bold r:id="rId68"/>
      <p:italic r:id="rId69"/>
      <p:boldItalic r:id="rId70"/>
    </p:embeddedFont>
    <p:embeddedFont>
      <p:font typeface="Kanit" charset="-34"/>
      <p:regular r:id="rId71"/>
      <p:bold r:id="rId72"/>
      <p:italic r:id="rId73"/>
      <p:boldItalic r:id="rId74"/>
    </p:embeddedFont>
    <p:embeddedFont>
      <p:font typeface="TH Sarabun New" pitchFamily="34" charset="-34"/>
      <p:regular r:id="rId75"/>
      <p:bold r:id="rId76"/>
      <p:italic r:id="rId77"/>
      <p:boldItalic r:id="rId78"/>
    </p:embeddedFont>
    <p:embeddedFont>
      <p:font typeface="Calibri" pitchFamily="34" charset="0"/>
      <p:regular r:id="rId79"/>
      <p:bold r:id="rId80"/>
      <p:italic r:id="rId81"/>
      <p:boldItalic r:id="rId82"/>
    </p:embeddedFont>
    <p:embeddedFont>
      <p:font typeface="Itim" charset="-34"/>
      <p:regular r:id="rId83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5E"/>
    <a:srgbClr val="FFFFFF"/>
    <a:srgbClr val="F593E7"/>
    <a:srgbClr val="FF3399"/>
    <a:srgbClr val="E38A29"/>
    <a:srgbClr val="FF6600"/>
    <a:srgbClr val="2C3C6D"/>
    <a:srgbClr val="B685DB"/>
    <a:srgbClr val="F3704B"/>
    <a:srgbClr val="C9A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25" autoAdjust="0"/>
    <p:restoredTop sz="86454"/>
  </p:normalViewPr>
  <p:slideViewPr>
    <p:cSldViewPr snapToGrid="0">
      <p:cViewPr>
        <p:scale>
          <a:sx n="82" d="100"/>
          <a:sy n="82" d="100"/>
        </p:scale>
        <p:origin x="-666" y="-132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170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5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4.fntdata"/><Relationship Id="rId7" Type="http://schemas.openxmlformats.org/officeDocument/2006/relationships/slide" Target="slides/slide4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4.fntdata"/><Relationship Id="rId87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42799-1A14-4D42-99AF-F7BADA5CCE73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BF7AD-8645-43FD-BABE-29AF114FC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03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3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47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21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72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63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68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00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90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755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20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52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49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2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79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38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06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67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2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573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58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7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1126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97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346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62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826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512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674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791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261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517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98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FD8DD-1D86-3349-9799-E9FAC7669755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11263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0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96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90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81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32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F7AD-8645-43FD-BABE-29AF114FC4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5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dirty="0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028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604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048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057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dirty="0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0478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608805" y="4478123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089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4391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256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3046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1213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206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608805" y="4478123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3750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28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2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2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1733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7360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4770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9478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200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dirty="0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1927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608805" y="4478123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3349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1439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0381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922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8736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0329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9470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28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2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2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9668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1926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8851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2918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06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612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372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983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649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28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2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2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047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02098-7380-4BE4-8DBA-CDA7F80BB4BD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0601D-9597-4677-9139-B9965F6A37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033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oogle Drive\วิทยาศาสตร์ 1012 ป.3 - ป.6\ป.6\แก้ไข 2\5\BG\01 - Copy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xmlns="" id="{5E878EF0-0660-CD4D-BEC4-82F2BDA888C8}"/>
              </a:ext>
            </a:extLst>
          </p:cNvPr>
          <p:cNvSpPr/>
          <p:nvPr userDrawn="1"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74170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Kanit" pitchFamily="2" charset="-34"/>
          <a:ea typeface="+mj-ea"/>
          <a:cs typeface="Kanit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F294119E-E506-154A-8311-B51A6DA90BEF}"/>
              </a:ext>
            </a:extLst>
          </p:cNvPr>
          <p:cNvSpPr/>
          <p:nvPr userDrawn="1"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59981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Kanit" pitchFamily="2" charset="-34"/>
          <a:ea typeface="+mj-ea"/>
          <a:cs typeface="Kanit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oogle Drive\วิทยาศาสตร์ 1012 ป.3 - ป.6\ป.6\แก้ไข 2\5\BG\03 - Copy.png">
            <a:extLst>
              <a:ext uri="{FF2B5EF4-FFF2-40B4-BE49-F238E27FC236}">
                <a16:creationId xmlns:a16="http://schemas.microsoft.com/office/drawing/2014/main" xmlns="" id="{DEBCA38E-FD20-CC48-B4CE-858016C818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866" y="0"/>
            <a:ext cx="12371865" cy="69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F294119E-E506-154A-8311-B51A6DA90BEF}"/>
              </a:ext>
            </a:extLst>
          </p:cNvPr>
          <p:cNvSpPr/>
          <p:nvPr userDrawn="1"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28035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Kanit" pitchFamily="2" charset="-34"/>
          <a:ea typeface="+mj-ea"/>
          <a:cs typeface="Kanit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97image17958528">
            <a:extLst>
              <a:ext uri="{FF2B5EF4-FFF2-40B4-BE49-F238E27FC236}">
                <a16:creationId xmlns:a16="http://schemas.microsoft.com/office/drawing/2014/main" xmlns="" id="{5D84666D-BC1E-C94D-8087-0AFBF7D91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82" y="-1287886"/>
            <a:ext cx="12342364" cy="857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111344" y="5769981"/>
            <a:ext cx="4349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กล้อง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โทรทรรศน์อวกาศฮับเบิล </a:t>
            </a:r>
            <a:endParaRPr lang="th-TH" sz="3600" b="1" dirty="0">
              <a:solidFill>
                <a:schemeClr val="bg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0B98A9E2-09F2-E546-A3CB-BA74D85995A9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8431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4599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34E95E18-461A-CC48-8005-B9A68A018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8466" y="1886294"/>
            <a:ext cx="4497343" cy="4594064"/>
          </a:xfrm>
          <a:prstGeom prst="rect">
            <a:avLst/>
          </a:prstGeom>
        </p:spPr>
      </p:pic>
      <p:sp>
        <p:nvSpPr>
          <p:cNvPr id="8" name="คำบรรยายภาพแบบสี่เหลี่ยมมุมมน 7">
            <a:extLst>
              <a:ext uri="{FF2B5EF4-FFF2-40B4-BE49-F238E27FC236}">
                <a16:creationId xmlns:a16="http://schemas.microsoft.com/office/drawing/2014/main" xmlns="" id="{68298B6B-0ACC-A649-BD40-5EE896A223E4}"/>
              </a:ext>
            </a:extLst>
          </p:cNvPr>
          <p:cNvSpPr/>
          <p:nvPr/>
        </p:nvSpPr>
        <p:spPr>
          <a:xfrm>
            <a:off x="617147" y="1142196"/>
            <a:ext cx="8004361" cy="3060239"/>
          </a:xfrm>
          <a:prstGeom prst="wedgeRoundRectCallout">
            <a:avLst>
              <a:gd name="adj1" fmla="val 65728"/>
              <a:gd name="adj2" fmla="val 3666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กล้องโทรทรรศน์ชนิดต่าง ๆ ยังไม่สามารถบอกรายละเอียดของวัตถุท้องฟ้าตามที่นักวิทยาศาสตร์ต้องการทราบข้อมูลทั้งหมดได้ นักวิทยาศาสตร์จึงได้คิดค้นเทคโนโลยีอวกาศต่าง ๆ เพื่อใช้ในการสำรวจอวกาศ</a:t>
            </a:r>
            <a:endParaRPr lang="th-TH" sz="3600" b="1" dirty="0"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Google Drive\วิทยาศาสตร์ 1012 ป.3 - ป.6\ป.6\แก้ไข 2\1\BG\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4599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225DDA35-43F6-124E-B6C7-63493C7E2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8" y="1496466"/>
            <a:ext cx="3351850" cy="5098192"/>
          </a:xfrm>
          <a:prstGeom prst="rect">
            <a:avLst/>
          </a:prstGeom>
        </p:spPr>
      </p:pic>
      <p:sp>
        <p:nvSpPr>
          <p:cNvPr id="6" name="คำบรรยายภาพแบบสี่เหลี่ยมมุมมน 5">
            <a:extLst>
              <a:ext uri="{FF2B5EF4-FFF2-40B4-BE49-F238E27FC236}">
                <a16:creationId xmlns:a16="http://schemas.microsoft.com/office/drawing/2014/main" xmlns="" id="{DA65BD82-5BC5-CF4F-B194-9FA81938CCF6}"/>
              </a:ext>
            </a:extLst>
          </p:cNvPr>
          <p:cNvSpPr/>
          <p:nvPr/>
        </p:nvSpPr>
        <p:spPr>
          <a:xfrm>
            <a:off x="3834168" y="1771650"/>
            <a:ext cx="7847463" cy="1847850"/>
          </a:xfrm>
          <a:prstGeom prst="wedgeRoundRectCallout">
            <a:avLst>
              <a:gd name="adj1" fmla="val -64648"/>
              <a:gd name="adj2" fmla="val 2372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en-US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นักเรียนทราบหรือไม่ว่า เทคโนโลยีอวกาศที่ใช้</a:t>
            </a:r>
            <a:b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ในการสำรวจและศึกษาเกี่ยวกับอวกาศมีอะไรบ้าง</a:t>
            </a:r>
            <a:endParaRPr lang="th-TH" sz="3600" b="1" dirty="0"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B50B476E-6DD6-1341-ADB4-406E3ADF97C8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03659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Google Drive\วิทยาศาสตร์ 1012 ป.3 - ป.6\ป.6\แก้ไข 2\Charactor\BG-Ti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4" y="-167605"/>
            <a:ext cx="12416589" cy="70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F0523B74-6179-514E-B14E-0FA32F6679EC}"/>
              </a:ext>
            </a:extLst>
          </p:cNvPr>
          <p:cNvGrpSpPr/>
          <p:nvPr/>
        </p:nvGrpSpPr>
        <p:grpSpPr>
          <a:xfrm>
            <a:off x="597812" y="1202118"/>
            <a:ext cx="7622324" cy="4695567"/>
            <a:chOff x="597812" y="1202118"/>
            <a:chExt cx="7622324" cy="4695567"/>
          </a:xfrm>
        </p:grpSpPr>
        <p:sp>
          <p:nvSpPr>
            <p:cNvPr id="7" name="คำบรรยายภาพแบบสี่เหลี่ยมมุมมน 6">
              <a:extLst>
                <a:ext uri="{FF2B5EF4-FFF2-40B4-BE49-F238E27FC236}">
                  <a16:creationId xmlns:a16="http://schemas.microsoft.com/office/drawing/2014/main" xmlns="" id="{68298B6B-0ACC-A649-BD40-5EE896A223E4}"/>
                </a:ext>
              </a:extLst>
            </p:cNvPr>
            <p:cNvSpPr/>
            <p:nvPr/>
          </p:nvSpPr>
          <p:spPr>
            <a:xfrm>
              <a:off x="597812" y="1202118"/>
              <a:ext cx="7622324" cy="4695567"/>
            </a:xfrm>
            <a:prstGeom prst="wedgeRoundRectCallout">
              <a:avLst>
                <a:gd name="adj1" fmla="val 60711"/>
                <a:gd name="adj2" fmla="val -19023"/>
                <a:gd name="adj3" fmla="val 16667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914400" algn="thaiDist"/>
              <a:r>
                <a:rPr lang="th-TH" sz="36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จรวดเป็นอุปกรณ์ที่ช่วยสร้างแรงขับเคลื่อนในการขนส่งอุปกรณ์ทางดาราศาสตร์ เช่น ดาวเทียม กล้องโทรทรรศน์อวกาศ ยานอวกาศ และมนุษย์ ขึ้นสู่อวกาศ</a:t>
              </a:r>
            </a:p>
          </p:txBody>
        </p:sp>
        <p:sp>
          <p:nvSpPr>
            <p:cNvPr id="9" name="สี่เหลี่ยมผืนผ้ามุมมน 8">
              <a:extLst>
                <a:ext uri="{FF2B5EF4-FFF2-40B4-BE49-F238E27FC236}">
                  <a16:creationId xmlns:a16="http://schemas.microsoft.com/office/drawing/2014/main" xmlns="" id="{C9B50980-14BB-7C48-9A71-724D6D461376}"/>
                </a:ext>
              </a:extLst>
            </p:cNvPr>
            <p:cNvSpPr/>
            <p:nvPr/>
          </p:nvSpPr>
          <p:spPr>
            <a:xfrm>
              <a:off x="1205115" y="1960704"/>
              <a:ext cx="1463270" cy="69105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จรวด</a:t>
              </a:r>
            </a:p>
          </p:txBody>
        </p:sp>
      </p:grpSp>
      <p:pic>
        <p:nvPicPr>
          <p:cNvPr id="8195" name="Picture 3" descr="D:\Google Drive\วิทยาศาสตร์ 1012 ป.3 - ป.6\ป.6\แก้ไข 2\Charactor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412" y="1008285"/>
            <a:ext cx="2824017" cy="50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1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Google Drive\วิทยาศาสตร์ 1012 ป.3 - ป.6\ป.6\แก้ไข 2\1\BG\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4599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225DDA35-43F6-124E-B6C7-63493C7E2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8" y="1496466"/>
            <a:ext cx="3351850" cy="5098192"/>
          </a:xfrm>
          <a:prstGeom prst="rect">
            <a:avLst/>
          </a:prstGeom>
        </p:spPr>
      </p:pic>
      <p:sp>
        <p:nvSpPr>
          <p:cNvPr id="6" name="คำบรรยายภาพแบบสี่เหลี่ยมมุมมน 5">
            <a:extLst>
              <a:ext uri="{FF2B5EF4-FFF2-40B4-BE49-F238E27FC236}">
                <a16:creationId xmlns:a16="http://schemas.microsoft.com/office/drawing/2014/main" xmlns="" id="{DA65BD82-5BC5-CF4F-B194-9FA81938CCF6}"/>
              </a:ext>
            </a:extLst>
          </p:cNvPr>
          <p:cNvSpPr/>
          <p:nvPr/>
        </p:nvSpPr>
        <p:spPr>
          <a:xfrm>
            <a:off x="3213816" y="1104900"/>
            <a:ext cx="7847463" cy="2514600"/>
          </a:xfrm>
          <a:prstGeom prst="wedgeRoundRectCallout">
            <a:avLst>
              <a:gd name="adj1" fmla="val -58762"/>
              <a:gd name="adj2" fmla="val 3609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การระเบิดของเชื้อเพลิงในจรวดท่อนสุดท้ายทำให้เกิดแก๊สพุ่งออกไปทางด้านหลัง ผลักดันให้จรวดเคลื่อนที่ไปด้านหน้าคล้ายกับการเคลื่อนที่ของลูกโป่ง</a:t>
            </a:r>
            <a:endParaRPr lang="th-TH" sz="3600" b="1" dirty="0">
              <a:solidFill>
                <a:schemeClr val="tx1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F5BBB62D-C869-F64A-B858-6684148CFB2C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5815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E4F0A7C3-FF2F-C74D-BC98-7C579E9DB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66690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52383" y="1571776"/>
            <a:ext cx="66396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ลูกโป่งที่เป่าลมเข้าไปแล้วปล่อยให้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เคลื่อนที่</a:t>
            </a:r>
            <a:b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ใน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อากาศนั้น เป็นลักษณะเดียวกับการ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เคลื่อนที่</a:t>
            </a:r>
            <a:b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จรวด ซึ่งเป็นอุปกรณ์ที่ช่วยสร้างแรง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ขับเคลื่อน</a:t>
            </a:r>
            <a:b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ใน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การขนส่งอุปกรณ์ทางดาราศาสตร์ เช่น ดาวเทียม 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กล้อง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โทรทรรศน์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อวกาศ ยาน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อวกาศ และ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มนุษย์</a:t>
            </a:r>
            <a:b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ขึ้น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สู่อวกาศ การเคลื่อนที่ของจรวดเกิด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</a:t>
            </a:r>
            <a:b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ปล่อยแก๊สร้อนออกทางปลายท่อ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ด้านล่าง</a:t>
            </a:r>
            <a:b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ให้จรวดเคลื่อนที่ขึ้นสู่อากาศ</a:t>
            </a:r>
          </a:p>
        </p:txBody>
      </p:sp>
      <p:sp>
        <p:nvSpPr>
          <p:cNvPr id="6" name="สี่เหลี่ยมผืนผ้ามุมมน 5">
            <a:extLst>
              <a:ext uri="{FF2B5EF4-FFF2-40B4-BE49-F238E27FC236}">
                <a16:creationId xmlns:a16="http://schemas.microsoft.com/office/drawing/2014/main" xmlns="" id="{C9B50980-14BB-7C48-9A71-724D6D461376}"/>
              </a:ext>
            </a:extLst>
          </p:cNvPr>
          <p:cNvSpPr/>
          <p:nvPr/>
        </p:nvSpPr>
        <p:spPr>
          <a:xfrm>
            <a:off x="539045" y="451619"/>
            <a:ext cx="1968500" cy="9610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จรวด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1158EE03-D666-BD43-9B98-477646CF9BAF}"/>
              </a:ext>
            </a:extLst>
          </p:cNvPr>
          <p:cNvSpPr/>
          <p:nvPr/>
        </p:nvSpPr>
        <p:spPr>
          <a:xfrm>
            <a:off x="4442839" y="632893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9388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686320BF-07B6-244D-9510-B442628C1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767" y="-1240394"/>
            <a:ext cx="13604789" cy="9069859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087808" y="774356"/>
            <a:ext cx="611618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การเดินทางของจรวดขึ้นไปยังอวกาศต้องใช้แรงขับเคลื่อนสูงมากเป็นเวลาต่อเนื่อง 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เพื่อเอาชนะแรงโน้มถ่วงของโลกไปสู่วงโคจร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รอบโลก การปล่อยจรวดแต่ละครั้งจึงต้องใช้เชื้อเพลิงปริมาณมหาศาลบรรจุในถังเชื้อเพลิง 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ซึ่งจะต้องถูกปล่อยให้เกิดการเผาไหม้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ในชั้นบรรยากาศและตกลงสู่ทะเล ไม่สามารถ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นำกลับมาใช้ได้อีกครั้ง จึงเป็นข้อจำกัดของการใช้จรวดในการขนส่งอุปกรณ์ทางดาราศาสตร์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และมนุษย์ไปยังอวกาศ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0C68B84E-A375-3B41-8480-BF2C4EF4A649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9355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Google Drive\วิทยาศาสตร์ 1012 ป.3 - ป.6\ป.6\แก้ไข 2\5\BG\03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98"/>
            <a:ext cx="12203196" cy="686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1277584" y="323850"/>
            <a:ext cx="4151666" cy="5905500"/>
            <a:chOff x="1277584" y="323850"/>
            <a:chExt cx="4151666" cy="5905500"/>
          </a:xfrm>
        </p:grpSpPr>
        <p:sp>
          <p:nvSpPr>
            <p:cNvPr id="13" name="สี่เหลี่ยมผืนผ้ามุมมน 12"/>
            <p:cNvSpPr/>
            <p:nvPr/>
          </p:nvSpPr>
          <p:spPr>
            <a:xfrm>
              <a:off x="1277584" y="323850"/>
              <a:ext cx="4151666" cy="59055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807" y="473307"/>
              <a:ext cx="3382674" cy="5575955"/>
            </a:xfrm>
            <a:prstGeom prst="rect">
              <a:avLst/>
            </a:prstGeom>
          </p:spPr>
        </p:pic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xmlns="" id="{844DD814-C79E-AF4F-A155-DA7B0B7BC108}"/>
              </a:ext>
            </a:extLst>
          </p:cNvPr>
          <p:cNvGrpSpPr/>
          <p:nvPr/>
        </p:nvGrpSpPr>
        <p:grpSpPr>
          <a:xfrm>
            <a:off x="3048000" y="3826755"/>
            <a:ext cx="8986822" cy="2266950"/>
            <a:chOff x="3048000" y="3826755"/>
            <a:chExt cx="8986822" cy="2266950"/>
          </a:xfrm>
        </p:grpSpPr>
        <p:sp>
          <p:nvSpPr>
            <p:cNvPr id="7" name="สี่เหลี่ยมผืนผ้ามุมมน 6"/>
            <p:cNvSpPr/>
            <p:nvPr/>
          </p:nvSpPr>
          <p:spPr>
            <a:xfrm>
              <a:off x="6553200" y="3826755"/>
              <a:ext cx="3924300" cy="226695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4994824" y="4093274"/>
              <a:ext cx="703999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การปล่อยแก๊สร้อน</a:t>
              </a:r>
              <a:b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ออกทางปลายท่อ</a:t>
              </a:r>
            </a:p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ด้านล่าง</a:t>
              </a:r>
            </a:p>
          </p:txBody>
        </p:sp>
        <p:cxnSp>
          <p:nvCxnSpPr>
            <p:cNvPr id="4" name="ลูกศรเชื่อมต่อแบบตรง 3"/>
            <p:cNvCxnSpPr/>
            <p:nvPr/>
          </p:nvCxnSpPr>
          <p:spPr>
            <a:xfrm flipH="1" flipV="1">
              <a:off x="3048000" y="4362450"/>
              <a:ext cx="3505200" cy="146226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xmlns="" id="{FDE50DBC-B5B2-3D4E-B168-3C83141C3D24}"/>
              </a:ext>
            </a:extLst>
          </p:cNvPr>
          <p:cNvGrpSpPr/>
          <p:nvPr/>
        </p:nvGrpSpPr>
        <p:grpSpPr>
          <a:xfrm>
            <a:off x="3048001" y="720789"/>
            <a:ext cx="8986821" cy="1133475"/>
            <a:chOff x="3048001" y="720789"/>
            <a:chExt cx="8986821" cy="1133475"/>
          </a:xfrm>
        </p:grpSpPr>
        <p:sp>
          <p:nvSpPr>
            <p:cNvPr id="11" name="สี่เหลี่ยมผืนผ้ามุมมน 10"/>
            <p:cNvSpPr/>
            <p:nvPr/>
          </p:nvSpPr>
          <p:spPr>
            <a:xfrm>
              <a:off x="6553200" y="720789"/>
              <a:ext cx="3924300" cy="113347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ลูกศรเชื่อมต่อแบบตรง 11"/>
            <p:cNvCxnSpPr/>
            <p:nvPr/>
          </p:nvCxnSpPr>
          <p:spPr>
            <a:xfrm flipH="1">
              <a:off x="3048001" y="1402710"/>
              <a:ext cx="3505199" cy="83571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สี่เหลี่ยมผืนผ้า 13"/>
            <p:cNvSpPr/>
            <p:nvPr/>
          </p:nvSpPr>
          <p:spPr>
            <a:xfrm>
              <a:off x="4994824" y="886117"/>
              <a:ext cx="7039998" cy="85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จรวดเคลื่อนที่ขึ้น</a:t>
              </a:r>
            </a:p>
          </p:txBody>
        </p:sp>
      </p:grp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xmlns="" id="{2C83BED1-762A-E946-9FD6-8783173685C6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77964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7C0BE699-9A41-C94E-BF00-A4D541A01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6" y="-1028699"/>
            <a:ext cx="12584431" cy="8389620"/>
          </a:xfrm>
          <a:prstGeom prst="rect">
            <a:avLst/>
          </a:prstGeom>
        </p:spPr>
      </p:pic>
      <p:sp>
        <p:nvSpPr>
          <p:cNvPr id="5" name="สี่เหลี่ยมผืนผ้ามุมมน 4">
            <a:extLst>
              <a:ext uri="{FF2B5EF4-FFF2-40B4-BE49-F238E27FC236}">
                <a16:creationId xmlns:a16="http://schemas.microsoft.com/office/drawing/2014/main" xmlns="" id="{C9B50980-14BB-7C48-9A71-724D6D461376}"/>
              </a:ext>
            </a:extLst>
          </p:cNvPr>
          <p:cNvSpPr/>
          <p:nvPr/>
        </p:nvSpPr>
        <p:spPr>
          <a:xfrm>
            <a:off x="704850" y="762000"/>
            <a:ext cx="6191250" cy="533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0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223319" y="1189925"/>
            <a:ext cx="49831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การสำรวจอวกาศแต่ละครั้งต้องเสียค่าใช้จ่ายจำนวนมาก เนื่องจากจรวดแต่ละท่อนถูกสลัดทิ้ง บางส่วนถูกเผาไหม้ในอากาศ บางส่วนตกลงสู่ทะเล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ไม่สามารถนำกลับมาใช้ได้อีก นักวิทยาศาสตร์จึงได้พยายามค้นคว้า และพัฒนายานพาหนะสำหรับส่งดาวเทียมมาอย่างต่อเนื่อง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4559D35B-A349-6F4A-A1C7-CB01B4E1B026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1059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8154A13A-4F3E-914A-BFFF-F22C9C6C1E8A}"/>
              </a:ext>
            </a:extLst>
          </p:cNvPr>
          <p:cNvSpPr/>
          <p:nvPr/>
        </p:nvSpPr>
        <p:spPr>
          <a:xfrm>
            <a:off x="4416300" y="5828358"/>
            <a:ext cx="8867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ยานดิสคัพเวอรี่</a:t>
            </a:r>
            <a:endParaRPr lang="th-TH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51BC5640-1B80-294C-A5A9-42E071B2E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150" y="613411"/>
            <a:ext cx="3124200" cy="5105400"/>
          </a:xfrm>
          <a:prstGeom prst="rect">
            <a:avLst/>
          </a:prstGeom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348B19D6-E6A9-9B4D-B3A6-0B04CF19DC3D}"/>
              </a:ext>
            </a:extLst>
          </p:cNvPr>
          <p:cNvGrpSpPr/>
          <p:nvPr/>
        </p:nvGrpSpPr>
        <p:grpSpPr>
          <a:xfrm>
            <a:off x="838200" y="742950"/>
            <a:ext cx="5676900" cy="5353049"/>
            <a:chOff x="838200" y="742950"/>
            <a:chExt cx="5676900" cy="5353049"/>
          </a:xfrm>
        </p:grpSpPr>
        <p:sp>
          <p:nvSpPr>
            <p:cNvPr id="7" name="สี่เหลี่ยมผืนผ้ามุมมน 6">
              <a:extLst>
                <a:ext uri="{FF2B5EF4-FFF2-40B4-BE49-F238E27FC236}">
                  <a16:creationId xmlns:a16="http://schemas.microsoft.com/office/drawing/2014/main" xmlns="" id="{C9B50980-14BB-7C48-9A71-724D6D461376}"/>
                </a:ext>
              </a:extLst>
            </p:cNvPr>
            <p:cNvSpPr/>
            <p:nvPr/>
          </p:nvSpPr>
          <p:spPr>
            <a:xfrm>
              <a:off x="838200" y="1223462"/>
              <a:ext cx="5676900" cy="48725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1223319" y="1858040"/>
              <a:ext cx="4983136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ยานขนส่งอวกาศ เป็นยานที่มีหน้าที่นำดาวเทียม ยานอวกาศ สถานีอวกาศ และอุปกรณ์ต่าง ๆ ขึ้นไปในวงโคจรของโลกหรือในอวกาศ และเก็บดาวเทียมที่ใช้งานไม่ได้แล้วมาซ่อมแซม หรือนำกลับมาสู่โลกเพื่อปรับปรุงแก้ไข แล้วนำกลับไปใช้ใหม่</a:t>
              </a:r>
            </a:p>
          </p:txBody>
        </p:sp>
        <p:sp>
          <p:nvSpPr>
            <p:cNvPr id="10" name="สี่เหลี่ยมผืนผ้ามุมมน 9">
              <a:extLst>
                <a:ext uri="{FF2B5EF4-FFF2-40B4-BE49-F238E27FC236}">
                  <a16:creationId xmlns:a16="http://schemas.microsoft.com/office/drawing/2014/main" xmlns="" id="{C9B50980-14BB-7C48-9A71-724D6D461376}"/>
                </a:ext>
              </a:extLst>
            </p:cNvPr>
            <p:cNvSpPr/>
            <p:nvPr/>
          </p:nvSpPr>
          <p:spPr>
            <a:xfrm>
              <a:off x="1408050" y="742950"/>
              <a:ext cx="4514850" cy="96102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ยานขนส่งอวกวาศ</a:t>
              </a:r>
            </a:p>
          </p:txBody>
        </p:sp>
      </p:grp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Google Drive\วิทยาศาสตร์ 1012 ป.3 - ป.6\ป.6\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1" b="65797"/>
          <a:stretch/>
        </p:blipFill>
        <p:spPr bwMode="auto">
          <a:xfrm>
            <a:off x="9806152" y="3417"/>
            <a:ext cx="2385850" cy="2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9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91DEC56D-4E49-434B-8E55-C93243E3EE02}"/>
              </a:ext>
            </a:extLst>
          </p:cNvPr>
          <p:cNvSpPr/>
          <p:nvPr/>
        </p:nvSpPr>
        <p:spPr>
          <a:xfrm>
            <a:off x="2301932" y="1905874"/>
            <a:ext cx="4244815" cy="187803"/>
          </a:xfrm>
          <a:prstGeom prst="rect">
            <a:avLst/>
          </a:prstGeom>
          <a:solidFill>
            <a:srgbClr val="7030A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093851" y="535514"/>
            <a:ext cx="8532960" cy="7344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เหตุการณ์สำคัญเกี่ยวกับยานขนส่งอวกาศ</a:t>
            </a:r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xmlns="" id="{F44F9507-F0F3-C040-9875-9CB23E03E6CF}"/>
              </a:ext>
            </a:extLst>
          </p:cNvPr>
          <p:cNvGrpSpPr/>
          <p:nvPr/>
        </p:nvGrpSpPr>
        <p:grpSpPr>
          <a:xfrm>
            <a:off x="220723" y="1515394"/>
            <a:ext cx="4070459" cy="4053039"/>
            <a:chOff x="220723" y="1515394"/>
            <a:chExt cx="4070459" cy="4053039"/>
          </a:xfrm>
        </p:grpSpPr>
        <p:sp>
          <p:nvSpPr>
            <p:cNvPr id="8" name="สี่เหลี่ยมผืนผ้า 7"/>
            <p:cNvSpPr/>
            <p:nvPr/>
          </p:nvSpPr>
          <p:spPr>
            <a:xfrm>
              <a:off x="220723" y="3506330"/>
              <a:ext cx="401934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ยานขนส่งอวกาศโคลัมเบีย เป็นยานขนส่งอวกาศลำแรกขององค์การนาซาที่ขึ้นบินสู่อวกาศเป็น</a:t>
              </a:r>
              <a:b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ครั้งแรก</a:t>
              </a:r>
            </a:p>
          </p:txBody>
        </p:sp>
        <p:grpSp>
          <p:nvGrpSpPr>
            <p:cNvPr id="7" name="กลุ่ม 6">
              <a:extLst>
                <a:ext uri="{FF2B5EF4-FFF2-40B4-BE49-F238E27FC236}">
                  <a16:creationId xmlns:a16="http://schemas.microsoft.com/office/drawing/2014/main" xmlns="" id="{BE94CCA9-8BFD-A244-9872-4E00B4194F72}"/>
                </a:ext>
              </a:extLst>
            </p:cNvPr>
            <p:cNvGrpSpPr/>
            <p:nvPr/>
          </p:nvGrpSpPr>
          <p:grpSpPr>
            <a:xfrm>
              <a:off x="2001939" y="1515394"/>
              <a:ext cx="914400" cy="914400"/>
              <a:chOff x="2093851" y="1905059"/>
              <a:chExt cx="914400" cy="914400"/>
            </a:xfrm>
          </p:grpSpPr>
          <p:sp>
            <p:nvSpPr>
              <p:cNvPr id="6" name="วงรี 5">
                <a:extLst>
                  <a:ext uri="{FF2B5EF4-FFF2-40B4-BE49-F238E27FC236}">
                    <a16:creationId xmlns:a16="http://schemas.microsoft.com/office/drawing/2014/main" xmlns="" id="{87A63435-7019-6A4C-BF52-D7807F7E2228}"/>
                  </a:ext>
                </a:extLst>
              </p:cNvPr>
              <p:cNvSpPr/>
              <p:nvPr/>
            </p:nvSpPr>
            <p:spPr>
              <a:xfrm>
                <a:off x="2093851" y="1905059"/>
                <a:ext cx="914400" cy="9144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วงรี 9">
                <a:extLst>
                  <a:ext uri="{FF2B5EF4-FFF2-40B4-BE49-F238E27FC236}">
                    <a16:creationId xmlns:a16="http://schemas.microsoft.com/office/drawing/2014/main" xmlns="" id="{8FD14F1F-839E-544B-B50A-61ED0659AD2D}"/>
                  </a:ext>
                </a:extLst>
              </p:cNvPr>
              <p:cNvSpPr/>
              <p:nvPr/>
            </p:nvSpPr>
            <p:spPr>
              <a:xfrm>
                <a:off x="2202943" y="2014151"/>
                <a:ext cx="696216" cy="6962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xmlns="" id="{AA43B43B-8243-AE4F-8EFB-5DBD259773BF}"/>
                </a:ext>
              </a:extLst>
            </p:cNvPr>
            <p:cNvGrpSpPr/>
            <p:nvPr/>
          </p:nvGrpSpPr>
          <p:grpSpPr>
            <a:xfrm>
              <a:off x="627093" y="2550778"/>
              <a:ext cx="3664089" cy="923170"/>
              <a:chOff x="627093" y="2550778"/>
              <a:chExt cx="3664089" cy="923170"/>
            </a:xfrm>
          </p:grpSpPr>
          <p:sp>
            <p:nvSpPr>
              <p:cNvPr id="9" name="สี่เหลี่ยมผืนผ้ามุมมน 8"/>
              <p:cNvSpPr/>
              <p:nvPr/>
            </p:nvSpPr>
            <p:spPr>
              <a:xfrm>
                <a:off x="627093" y="2739462"/>
                <a:ext cx="3664089" cy="734486"/>
              </a:xfrm>
              <a:prstGeom prst="round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๑๒ เมษายน พ.ศ. ๒๕๒๔</a:t>
                </a:r>
              </a:p>
            </p:txBody>
          </p:sp>
          <p:sp>
            <p:nvSpPr>
              <p:cNvPr id="11" name="สามเหลี่ยม 10">
                <a:extLst>
                  <a:ext uri="{FF2B5EF4-FFF2-40B4-BE49-F238E27FC236}">
                    <a16:creationId xmlns:a16="http://schemas.microsoft.com/office/drawing/2014/main" xmlns="" id="{400AAF72-CE33-394F-800B-E496488E33B8}"/>
                  </a:ext>
                </a:extLst>
              </p:cNvPr>
              <p:cNvSpPr/>
              <p:nvPr/>
            </p:nvSpPr>
            <p:spPr>
              <a:xfrm>
                <a:off x="2259045" y="2550778"/>
                <a:ext cx="400184" cy="344986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</p:grp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xmlns="" id="{5559CBD4-7CC8-4241-A200-D4E569E92CBF}"/>
              </a:ext>
            </a:extLst>
          </p:cNvPr>
          <p:cNvSpPr/>
          <p:nvPr/>
        </p:nvSpPr>
        <p:spPr>
          <a:xfrm>
            <a:off x="9956930" y="1905874"/>
            <a:ext cx="2235069" cy="219330"/>
          </a:xfrm>
          <a:prstGeom prst="rect">
            <a:avLst/>
          </a:prstGeom>
          <a:solidFill>
            <a:srgbClr val="E38A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1" name="สี่เหลี่ยมผืนผ้า 30">
            <a:extLst>
              <a:ext uri="{FF2B5EF4-FFF2-40B4-BE49-F238E27FC236}">
                <a16:creationId xmlns:a16="http://schemas.microsoft.com/office/drawing/2014/main" xmlns="" id="{92BD0775-5147-5B4A-A832-8FE70E3DBBFD}"/>
              </a:ext>
            </a:extLst>
          </p:cNvPr>
          <p:cNvSpPr/>
          <p:nvPr/>
        </p:nvSpPr>
        <p:spPr>
          <a:xfrm>
            <a:off x="5996602" y="1905874"/>
            <a:ext cx="4244815" cy="187803"/>
          </a:xfrm>
          <a:prstGeom prst="rect">
            <a:avLst/>
          </a:prstGeom>
          <a:solidFill>
            <a:srgbClr val="0070C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xmlns="" id="{CE46B793-2268-204B-9F1D-514AB79ED704}"/>
              </a:ext>
            </a:extLst>
          </p:cNvPr>
          <p:cNvGrpSpPr/>
          <p:nvPr/>
        </p:nvGrpSpPr>
        <p:grpSpPr>
          <a:xfrm>
            <a:off x="4438773" y="1515394"/>
            <a:ext cx="3815766" cy="4053039"/>
            <a:chOff x="4438773" y="1515394"/>
            <a:chExt cx="3815766" cy="4053039"/>
          </a:xfrm>
        </p:grpSpPr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xmlns="" id="{817BE4FD-E3C6-FC4D-9C70-F9ECED134BDF}"/>
                </a:ext>
              </a:extLst>
            </p:cNvPr>
            <p:cNvSpPr/>
            <p:nvPr/>
          </p:nvSpPr>
          <p:spPr>
            <a:xfrm>
              <a:off x="4438773" y="3506330"/>
              <a:ext cx="381576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44500" algn="thaiDist"/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ยานขนส่งอวกาศชาเลนเจอร์ เป็นยานขนส่งอวกาศลำที่สองขององค์การนาซาที่ถูกสร้างขึ้น และบินสู่อวกาศเป็นครั้งแรก</a:t>
              </a:r>
            </a:p>
          </p:txBody>
        </p:sp>
        <p:grpSp>
          <p:nvGrpSpPr>
            <p:cNvPr id="19" name="กลุ่ม 18">
              <a:extLst>
                <a:ext uri="{FF2B5EF4-FFF2-40B4-BE49-F238E27FC236}">
                  <a16:creationId xmlns:a16="http://schemas.microsoft.com/office/drawing/2014/main" xmlns="" id="{EC10E9B0-842E-9748-B1B9-186D11F9F675}"/>
                </a:ext>
              </a:extLst>
            </p:cNvPr>
            <p:cNvGrpSpPr/>
            <p:nvPr/>
          </p:nvGrpSpPr>
          <p:grpSpPr>
            <a:xfrm>
              <a:off x="5889457" y="1515394"/>
              <a:ext cx="914400" cy="914400"/>
              <a:chOff x="2093851" y="1905059"/>
              <a:chExt cx="914400" cy="914400"/>
            </a:xfrm>
          </p:grpSpPr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xmlns="" id="{EC2919DD-EE05-9E4A-A768-99AF85907749}"/>
                  </a:ext>
                </a:extLst>
              </p:cNvPr>
              <p:cNvSpPr/>
              <p:nvPr/>
            </p:nvSpPr>
            <p:spPr>
              <a:xfrm>
                <a:off x="2093851" y="1905059"/>
                <a:ext cx="914400" cy="9144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1" name="วงรี 20">
                <a:extLst>
                  <a:ext uri="{FF2B5EF4-FFF2-40B4-BE49-F238E27FC236}">
                    <a16:creationId xmlns:a16="http://schemas.microsoft.com/office/drawing/2014/main" xmlns="" id="{6B68953E-F36C-5244-A037-3DCC0DB719D8}"/>
                  </a:ext>
                </a:extLst>
              </p:cNvPr>
              <p:cNvSpPr/>
              <p:nvPr/>
            </p:nvSpPr>
            <p:spPr>
              <a:xfrm>
                <a:off x="2202943" y="2014151"/>
                <a:ext cx="696216" cy="6962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3" name="กลุ่ม 2">
              <a:extLst>
                <a:ext uri="{FF2B5EF4-FFF2-40B4-BE49-F238E27FC236}">
                  <a16:creationId xmlns:a16="http://schemas.microsoft.com/office/drawing/2014/main" xmlns="" id="{1183E7B2-24AB-C446-AFD3-7E78426B5088}"/>
                </a:ext>
              </a:extLst>
            </p:cNvPr>
            <p:cNvGrpSpPr/>
            <p:nvPr/>
          </p:nvGrpSpPr>
          <p:grpSpPr>
            <a:xfrm>
              <a:off x="4514611" y="2550778"/>
              <a:ext cx="3664089" cy="923170"/>
              <a:chOff x="4514611" y="2550778"/>
              <a:chExt cx="3664089" cy="923170"/>
            </a:xfrm>
          </p:grpSpPr>
          <p:sp>
            <p:nvSpPr>
              <p:cNvPr id="18" name="สี่เหลี่ยมผืนผ้ามุมมน 17">
                <a:extLst>
                  <a:ext uri="{FF2B5EF4-FFF2-40B4-BE49-F238E27FC236}">
                    <a16:creationId xmlns:a16="http://schemas.microsoft.com/office/drawing/2014/main" xmlns="" id="{D97EC265-90B8-2F4B-BFF0-A16565640C19}"/>
                  </a:ext>
                </a:extLst>
              </p:cNvPr>
              <p:cNvSpPr/>
              <p:nvPr/>
            </p:nvSpPr>
            <p:spPr>
              <a:xfrm>
                <a:off x="4514611" y="2739462"/>
                <a:ext cx="3664089" cy="734486"/>
              </a:xfrm>
              <a:prstGeom prst="round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๔ เมษายน พ.ศ. ๒๕๒๖</a:t>
                </a:r>
              </a:p>
            </p:txBody>
          </p:sp>
          <p:sp>
            <p:nvSpPr>
              <p:cNvPr id="22" name="สามเหลี่ยม 21">
                <a:extLst>
                  <a:ext uri="{FF2B5EF4-FFF2-40B4-BE49-F238E27FC236}">
                    <a16:creationId xmlns:a16="http://schemas.microsoft.com/office/drawing/2014/main" xmlns="" id="{808B79BE-1A14-ED4C-96B1-63EF5BA5CBE1}"/>
                  </a:ext>
                </a:extLst>
              </p:cNvPr>
              <p:cNvSpPr/>
              <p:nvPr/>
            </p:nvSpPr>
            <p:spPr>
              <a:xfrm>
                <a:off x="6146563" y="2550778"/>
                <a:ext cx="400184" cy="344986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xmlns="" id="{0117081C-3F4F-8745-BE07-CD5FD9F8AB11}"/>
              </a:ext>
            </a:extLst>
          </p:cNvPr>
          <p:cNvGrpSpPr/>
          <p:nvPr/>
        </p:nvGrpSpPr>
        <p:grpSpPr>
          <a:xfrm>
            <a:off x="8453242" y="1515394"/>
            <a:ext cx="2937631" cy="3982224"/>
            <a:chOff x="8453242" y="1515394"/>
            <a:chExt cx="2937631" cy="3982224"/>
          </a:xfrm>
        </p:grpSpPr>
        <p:sp>
          <p:nvSpPr>
            <p:cNvPr id="24" name="สี่เหลี่ยมผืนผ้า 23">
              <a:extLst>
                <a:ext uri="{FF2B5EF4-FFF2-40B4-BE49-F238E27FC236}">
                  <a16:creationId xmlns:a16="http://schemas.microsoft.com/office/drawing/2014/main" xmlns="" id="{670D61CB-654E-3242-8628-19F9875E93B4}"/>
                </a:ext>
              </a:extLst>
            </p:cNvPr>
            <p:cNvSpPr/>
            <p:nvPr/>
          </p:nvSpPr>
          <p:spPr>
            <a:xfrm>
              <a:off x="8453242" y="3435515"/>
              <a:ext cx="2937631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องค์การนาซา </a:t>
              </a:r>
              <a:r>
                <a:rPr lang="th-TH" sz="32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th-TH" sz="32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</a:t>
              </a: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สร้างยานขนส่งอวกาศเอนเดฟเวอร์ขึ้นปฏิบัติภารกิจแทน</a:t>
              </a:r>
            </a:p>
          </p:txBody>
        </p:sp>
        <p:grpSp>
          <p:nvGrpSpPr>
            <p:cNvPr id="27" name="กลุ่ม 26">
              <a:extLst>
                <a:ext uri="{FF2B5EF4-FFF2-40B4-BE49-F238E27FC236}">
                  <a16:creationId xmlns:a16="http://schemas.microsoft.com/office/drawing/2014/main" xmlns="" id="{05376ED1-DE90-514A-B75E-170E25D961EF}"/>
                </a:ext>
              </a:extLst>
            </p:cNvPr>
            <p:cNvGrpSpPr/>
            <p:nvPr/>
          </p:nvGrpSpPr>
          <p:grpSpPr>
            <a:xfrm>
              <a:off x="9427672" y="1515394"/>
              <a:ext cx="914400" cy="914400"/>
              <a:chOff x="2093851" y="1905059"/>
              <a:chExt cx="914400" cy="914400"/>
            </a:xfrm>
          </p:grpSpPr>
          <p:sp>
            <p:nvSpPr>
              <p:cNvPr id="28" name="วงรี 27">
                <a:extLst>
                  <a:ext uri="{FF2B5EF4-FFF2-40B4-BE49-F238E27FC236}">
                    <a16:creationId xmlns:a16="http://schemas.microsoft.com/office/drawing/2014/main" xmlns="" id="{39F84517-6B8F-CF43-8002-658E3D8F8408}"/>
                  </a:ext>
                </a:extLst>
              </p:cNvPr>
              <p:cNvSpPr/>
              <p:nvPr/>
            </p:nvSpPr>
            <p:spPr>
              <a:xfrm>
                <a:off x="2093851" y="1905059"/>
                <a:ext cx="914400" cy="914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9" name="วงรี 28">
                <a:extLst>
                  <a:ext uri="{FF2B5EF4-FFF2-40B4-BE49-F238E27FC236}">
                    <a16:creationId xmlns:a16="http://schemas.microsoft.com/office/drawing/2014/main" xmlns="" id="{D628E09F-4246-EF44-BD7B-4CD7B819A93B}"/>
                  </a:ext>
                </a:extLst>
              </p:cNvPr>
              <p:cNvSpPr/>
              <p:nvPr/>
            </p:nvSpPr>
            <p:spPr>
              <a:xfrm>
                <a:off x="2202943" y="2014151"/>
                <a:ext cx="696216" cy="6962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xmlns="" id="{27B40C17-2C8F-8241-8EDF-D687106F3BB5}"/>
                </a:ext>
              </a:extLst>
            </p:cNvPr>
            <p:cNvGrpSpPr/>
            <p:nvPr/>
          </p:nvGrpSpPr>
          <p:grpSpPr>
            <a:xfrm>
              <a:off x="8832791" y="2550778"/>
              <a:ext cx="2104160" cy="923170"/>
              <a:chOff x="8832791" y="2550778"/>
              <a:chExt cx="2104160" cy="923170"/>
            </a:xfrm>
          </p:grpSpPr>
          <p:sp>
            <p:nvSpPr>
              <p:cNvPr id="26" name="สี่เหลี่ยมผืนผ้ามุมมน 25">
                <a:extLst>
                  <a:ext uri="{FF2B5EF4-FFF2-40B4-BE49-F238E27FC236}">
                    <a16:creationId xmlns:a16="http://schemas.microsoft.com/office/drawing/2014/main" xmlns="" id="{2855C69B-B7D4-254E-80A7-E0703448D9C3}"/>
                  </a:ext>
                </a:extLst>
              </p:cNvPr>
              <p:cNvSpPr/>
              <p:nvPr/>
            </p:nvSpPr>
            <p:spPr>
              <a:xfrm>
                <a:off x="8832791" y="2739462"/>
                <a:ext cx="2104160" cy="73448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พ.ศ. ๒๕๓๕</a:t>
                </a:r>
              </a:p>
            </p:txBody>
          </p:sp>
          <p:sp>
            <p:nvSpPr>
              <p:cNvPr id="30" name="สามเหลี่ยม 29">
                <a:extLst>
                  <a:ext uri="{FF2B5EF4-FFF2-40B4-BE49-F238E27FC236}">
                    <a16:creationId xmlns:a16="http://schemas.microsoft.com/office/drawing/2014/main" xmlns="" id="{A0FB800D-531A-EE48-9F68-27C03F2784C8}"/>
                  </a:ext>
                </a:extLst>
              </p:cNvPr>
              <p:cNvSpPr/>
              <p:nvPr/>
            </p:nvSpPr>
            <p:spPr>
              <a:xfrm>
                <a:off x="9684778" y="2550778"/>
                <a:ext cx="400184" cy="344986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</p:grpSp>
      <p:pic>
        <p:nvPicPr>
          <p:cNvPr id="33" name="รูปภาพ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7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16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093851" y="535514"/>
            <a:ext cx="8532960" cy="7344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เหตุการณ์สำคัญเกี่ยวกับยานขนส่งอวกาศ</a:t>
            </a: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xmlns="" id="{7D3096CF-A874-D044-9BE5-5DD0B5557329}"/>
              </a:ext>
            </a:extLst>
          </p:cNvPr>
          <p:cNvSpPr/>
          <p:nvPr/>
        </p:nvSpPr>
        <p:spPr>
          <a:xfrm>
            <a:off x="-400050" y="1905874"/>
            <a:ext cx="6107623" cy="187803"/>
          </a:xfrm>
          <a:prstGeom prst="rect">
            <a:avLst/>
          </a:prstGeom>
          <a:solidFill>
            <a:srgbClr val="E38A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xmlns="" id="{A1700236-276D-C64A-BFBA-9E210D403444}"/>
              </a:ext>
            </a:extLst>
          </p:cNvPr>
          <p:cNvSpPr/>
          <p:nvPr/>
        </p:nvSpPr>
        <p:spPr>
          <a:xfrm>
            <a:off x="6277232" y="1905874"/>
            <a:ext cx="5914768" cy="187803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A9DEB140-5C69-1D4D-B8EA-A43B1F7A4FEB}"/>
              </a:ext>
            </a:extLst>
          </p:cNvPr>
          <p:cNvGrpSpPr/>
          <p:nvPr/>
        </p:nvGrpSpPr>
        <p:grpSpPr>
          <a:xfrm>
            <a:off x="779229" y="1519874"/>
            <a:ext cx="10378924" cy="4051549"/>
            <a:chOff x="779229" y="1519874"/>
            <a:chExt cx="10378924" cy="4051549"/>
          </a:xfrm>
        </p:grpSpPr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xmlns="" id="{817BE4FD-E3C6-FC4D-9C70-F9ECED134BDF}"/>
                </a:ext>
              </a:extLst>
            </p:cNvPr>
            <p:cNvSpPr/>
            <p:nvPr/>
          </p:nvSpPr>
          <p:spPr>
            <a:xfrm>
              <a:off x="779229" y="3509320"/>
              <a:ext cx="1037892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ยานขนส่งอวกาศชาเลนเจอร์ประสบอุบัติเหตุระเบิดหลังจากปล่อยสู่ท้องฟ้า ๗๓ วินาที ส่งผลให้ลูกเรือ ๗ คน เสียชีวิตทั้งหมด สาเหตุเกิดจากรอยรั่วบริเวณ</a:t>
              </a:r>
              <a:b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ังเชื้อเพลิงแข็งทำให้เกิดการลุกไหม้ระหว่างถังเชื้อเพลิงแข็งและถังเชื้อเพลิงภายนอกจนเกิดการระเบิดขึ้น รวมภารกิจของยานขนส่งอวกาศชาเลนเจอร์ทั้งหมด ๙ ครั้ง</a:t>
              </a:r>
            </a:p>
          </p:txBody>
        </p:sp>
        <p:sp>
          <p:nvSpPr>
            <p:cNvPr id="18" name="สี่เหลี่ยมผืนผ้ามุมมน 17">
              <a:extLst>
                <a:ext uri="{FF2B5EF4-FFF2-40B4-BE49-F238E27FC236}">
                  <a16:creationId xmlns:a16="http://schemas.microsoft.com/office/drawing/2014/main" xmlns="" id="{D97EC265-90B8-2F4B-BFF0-A16565640C19}"/>
                </a:ext>
              </a:extLst>
            </p:cNvPr>
            <p:cNvSpPr/>
            <p:nvPr/>
          </p:nvSpPr>
          <p:spPr>
            <a:xfrm>
              <a:off x="4141826" y="2743942"/>
              <a:ext cx="3664089" cy="734486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๒๘ เมษายน พ.ศ. ๒๕๒๙</a:t>
              </a:r>
            </a:p>
          </p:txBody>
        </p:sp>
        <p:grpSp>
          <p:nvGrpSpPr>
            <p:cNvPr id="19" name="กลุ่ม 18">
              <a:extLst>
                <a:ext uri="{FF2B5EF4-FFF2-40B4-BE49-F238E27FC236}">
                  <a16:creationId xmlns:a16="http://schemas.microsoft.com/office/drawing/2014/main" xmlns="" id="{EC10E9B0-842E-9748-B1B9-186D11F9F675}"/>
                </a:ext>
              </a:extLst>
            </p:cNvPr>
            <p:cNvGrpSpPr/>
            <p:nvPr/>
          </p:nvGrpSpPr>
          <p:grpSpPr>
            <a:xfrm>
              <a:off x="5516672" y="1519874"/>
              <a:ext cx="914400" cy="914400"/>
              <a:chOff x="2093851" y="1905059"/>
              <a:chExt cx="914400" cy="914400"/>
            </a:xfrm>
          </p:grpSpPr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xmlns="" id="{EC2919DD-EE05-9E4A-A768-99AF85907749}"/>
                  </a:ext>
                </a:extLst>
              </p:cNvPr>
              <p:cNvSpPr/>
              <p:nvPr/>
            </p:nvSpPr>
            <p:spPr>
              <a:xfrm>
                <a:off x="2093851" y="1905059"/>
                <a:ext cx="914400" cy="914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1" name="วงรี 20">
                <a:extLst>
                  <a:ext uri="{FF2B5EF4-FFF2-40B4-BE49-F238E27FC236}">
                    <a16:creationId xmlns:a16="http://schemas.microsoft.com/office/drawing/2014/main" xmlns="" id="{6B68953E-F36C-5244-A037-3DCC0DB719D8}"/>
                  </a:ext>
                </a:extLst>
              </p:cNvPr>
              <p:cNvSpPr/>
              <p:nvPr/>
            </p:nvSpPr>
            <p:spPr>
              <a:xfrm>
                <a:off x="2202943" y="2014151"/>
                <a:ext cx="696216" cy="6962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2" name="สามเหลี่ยม 21">
              <a:extLst>
                <a:ext uri="{FF2B5EF4-FFF2-40B4-BE49-F238E27FC236}">
                  <a16:creationId xmlns:a16="http://schemas.microsoft.com/office/drawing/2014/main" xmlns="" id="{808B79BE-1A14-ED4C-96B1-63EF5BA5CBE1}"/>
                </a:ext>
              </a:extLst>
            </p:cNvPr>
            <p:cNvSpPr/>
            <p:nvPr/>
          </p:nvSpPr>
          <p:spPr>
            <a:xfrm>
              <a:off x="5773778" y="2555258"/>
              <a:ext cx="400184" cy="344986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0FA317EB-D002-D14B-ACB0-EAA86BA01312}"/>
              </a:ext>
            </a:extLst>
          </p:cNvPr>
          <p:cNvSpPr/>
          <p:nvPr/>
        </p:nvSpPr>
        <p:spPr>
          <a:xfrm>
            <a:off x="6301946" y="1905874"/>
            <a:ext cx="5914768" cy="187803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093851" y="535514"/>
            <a:ext cx="8532960" cy="7344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เหตุการณ์สำคัญเกี่ยวกับยานขนส่งอวกาศ</a:t>
            </a: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xmlns="" id="{A1700236-276D-C64A-BFBA-9E210D403444}"/>
              </a:ext>
            </a:extLst>
          </p:cNvPr>
          <p:cNvSpPr/>
          <p:nvPr/>
        </p:nvSpPr>
        <p:spPr>
          <a:xfrm>
            <a:off x="-361950" y="1905874"/>
            <a:ext cx="6276718" cy="187803"/>
          </a:xfrm>
          <a:prstGeom prst="rect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EDDC5FCA-9CFB-3042-AA4F-2BC86F9BF46F}"/>
              </a:ext>
            </a:extLst>
          </p:cNvPr>
          <p:cNvGrpSpPr/>
          <p:nvPr/>
        </p:nvGrpSpPr>
        <p:grpSpPr>
          <a:xfrm>
            <a:off x="779229" y="1519874"/>
            <a:ext cx="10378924" cy="3559106"/>
            <a:chOff x="779229" y="1519874"/>
            <a:chExt cx="10378924" cy="3559106"/>
          </a:xfrm>
        </p:grpSpPr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xmlns="" id="{817BE4FD-E3C6-FC4D-9C70-F9ECED134BDF}"/>
                </a:ext>
              </a:extLst>
            </p:cNvPr>
            <p:cNvSpPr/>
            <p:nvPr/>
          </p:nvSpPr>
          <p:spPr>
            <a:xfrm>
              <a:off x="779229" y="3509320"/>
              <a:ext cx="1037892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ยานขนส่งอวกาศโคลัมเบีย ประสบอุบัติเหตุระเบิดระหว่างการบินกลับสู่พื้นโลก ส่งผลให้ลูกเรือ ๗ คน เสียชีวิตทั้งหมด สาเหตุเกิดจากความเสียหายบริเวณปีกขณะขึ้นบิน เมื่อเกิดการเสียดสีกับชั้นบรรยากาศขณะเดินทางกลับสู่พื้นโลกจึงทำให้ยานขนส่งอวกาศระเบิด</a:t>
              </a:r>
            </a:p>
          </p:txBody>
        </p:sp>
        <p:sp>
          <p:nvSpPr>
            <p:cNvPr id="18" name="สี่เหลี่ยมผืนผ้ามุมมน 17">
              <a:extLst>
                <a:ext uri="{FF2B5EF4-FFF2-40B4-BE49-F238E27FC236}">
                  <a16:creationId xmlns:a16="http://schemas.microsoft.com/office/drawing/2014/main" xmlns="" id="{D97EC265-90B8-2F4B-BFF0-A16565640C19}"/>
                </a:ext>
              </a:extLst>
            </p:cNvPr>
            <p:cNvSpPr/>
            <p:nvPr/>
          </p:nvSpPr>
          <p:spPr>
            <a:xfrm>
              <a:off x="4141826" y="2743942"/>
              <a:ext cx="3664089" cy="73448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 กุมภาพันธ์ พ.ศ. ๒๕๔๖</a:t>
              </a:r>
            </a:p>
          </p:txBody>
        </p:sp>
        <p:grpSp>
          <p:nvGrpSpPr>
            <p:cNvPr id="19" name="กลุ่ม 18">
              <a:extLst>
                <a:ext uri="{FF2B5EF4-FFF2-40B4-BE49-F238E27FC236}">
                  <a16:creationId xmlns:a16="http://schemas.microsoft.com/office/drawing/2014/main" xmlns="" id="{EC10E9B0-842E-9748-B1B9-186D11F9F675}"/>
                </a:ext>
              </a:extLst>
            </p:cNvPr>
            <p:cNvGrpSpPr/>
            <p:nvPr/>
          </p:nvGrpSpPr>
          <p:grpSpPr>
            <a:xfrm>
              <a:off x="5516672" y="1519874"/>
              <a:ext cx="914400" cy="914400"/>
              <a:chOff x="2093851" y="1905059"/>
              <a:chExt cx="914400" cy="914400"/>
            </a:xfrm>
          </p:grpSpPr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xmlns="" id="{EC2919DD-EE05-9E4A-A768-99AF85907749}"/>
                  </a:ext>
                </a:extLst>
              </p:cNvPr>
              <p:cNvSpPr/>
              <p:nvPr/>
            </p:nvSpPr>
            <p:spPr>
              <a:xfrm>
                <a:off x="2093851" y="1905059"/>
                <a:ext cx="914400" cy="9144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1" name="วงรี 20">
                <a:extLst>
                  <a:ext uri="{FF2B5EF4-FFF2-40B4-BE49-F238E27FC236}">
                    <a16:creationId xmlns:a16="http://schemas.microsoft.com/office/drawing/2014/main" xmlns="" id="{6B68953E-F36C-5244-A037-3DCC0DB719D8}"/>
                  </a:ext>
                </a:extLst>
              </p:cNvPr>
              <p:cNvSpPr/>
              <p:nvPr/>
            </p:nvSpPr>
            <p:spPr>
              <a:xfrm>
                <a:off x="2202943" y="2014151"/>
                <a:ext cx="696216" cy="6962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2" name="สามเหลี่ยม 21">
              <a:extLst>
                <a:ext uri="{FF2B5EF4-FFF2-40B4-BE49-F238E27FC236}">
                  <a16:creationId xmlns:a16="http://schemas.microsoft.com/office/drawing/2014/main" xmlns="" id="{808B79BE-1A14-ED4C-96B1-63EF5BA5CBE1}"/>
                </a:ext>
              </a:extLst>
            </p:cNvPr>
            <p:cNvSpPr/>
            <p:nvPr/>
          </p:nvSpPr>
          <p:spPr>
            <a:xfrm>
              <a:off x="5773778" y="2555258"/>
              <a:ext cx="400184" cy="34498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0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0FA317EB-D002-D14B-ACB0-EAA86BA01312}"/>
              </a:ext>
            </a:extLst>
          </p:cNvPr>
          <p:cNvSpPr/>
          <p:nvPr/>
        </p:nvSpPr>
        <p:spPr>
          <a:xfrm>
            <a:off x="-179866" y="1905874"/>
            <a:ext cx="6094634" cy="187803"/>
          </a:xfrm>
          <a:prstGeom prst="rect">
            <a:avLst/>
          </a:prstGeom>
          <a:solidFill>
            <a:srgbClr val="FF645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2093851" y="535514"/>
            <a:ext cx="8532960" cy="7344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เหตุการณ์สำคัญเกี่ยวกับยานขนส่งอวกาศ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xmlns="" id="{ABE48BBF-FE0C-4C49-A579-7FE9BC9C6FFD}"/>
              </a:ext>
            </a:extLst>
          </p:cNvPr>
          <p:cNvGrpSpPr/>
          <p:nvPr/>
        </p:nvGrpSpPr>
        <p:grpSpPr>
          <a:xfrm>
            <a:off x="779229" y="1519874"/>
            <a:ext cx="10378924" cy="3559106"/>
            <a:chOff x="779229" y="1519874"/>
            <a:chExt cx="10378924" cy="3559106"/>
          </a:xfrm>
        </p:grpSpPr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xmlns="" id="{817BE4FD-E3C6-FC4D-9C70-F9ECED134BDF}"/>
                </a:ext>
              </a:extLst>
            </p:cNvPr>
            <p:cNvSpPr/>
            <p:nvPr/>
          </p:nvSpPr>
          <p:spPr>
            <a:xfrm>
              <a:off x="779229" y="3509320"/>
              <a:ext cx="1037892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2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องค์การนาซาได้ยุติโครงการพัฒนายานขนส่งอวกาศ ในสมัยของประธานาธิบดีบารัก โอบามา โดยยานขนส่งอวกาศแอตแลนติสเป็นยานขนส่งอวกาศลำสุดท้ายที่ได้บินขึ้นสู่อวกาศ และถูกปลดประจำการในปีเดียวกัน</a:t>
              </a:r>
            </a:p>
          </p:txBody>
        </p:sp>
        <p:sp>
          <p:nvSpPr>
            <p:cNvPr id="18" name="สี่เหลี่ยมผืนผ้ามุมมน 17">
              <a:extLst>
                <a:ext uri="{FF2B5EF4-FFF2-40B4-BE49-F238E27FC236}">
                  <a16:creationId xmlns:a16="http://schemas.microsoft.com/office/drawing/2014/main" xmlns="" id="{D97EC265-90B8-2F4B-BFF0-A16565640C19}"/>
                </a:ext>
              </a:extLst>
            </p:cNvPr>
            <p:cNvSpPr/>
            <p:nvPr/>
          </p:nvSpPr>
          <p:spPr>
            <a:xfrm>
              <a:off x="4174021" y="2743942"/>
              <a:ext cx="3664089" cy="734486"/>
            </a:xfrm>
            <a:prstGeom prst="roundRect">
              <a:avLst/>
            </a:prstGeom>
            <a:solidFill>
              <a:srgbClr val="F593E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กรกฎาคม พ.ศ. ๒๕๕๓</a:t>
              </a:r>
              <a:endPara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19" name="กลุ่ม 18">
              <a:extLst>
                <a:ext uri="{FF2B5EF4-FFF2-40B4-BE49-F238E27FC236}">
                  <a16:creationId xmlns:a16="http://schemas.microsoft.com/office/drawing/2014/main" xmlns="" id="{EC10E9B0-842E-9748-B1B9-186D11F9F675}"/>
                </a:ext>
              </a:extLst>
            </p:cNvPr>
            <p:cNvGrpSpPr/>
            <p:nvPr/>
          </p:nvGrpSpPr>
          <p:grpSpPr>
            <a:xfrm>
              <a:off x="5516672" y="1519874"/>
              <a:ext cx="914400" cy="914400"/>
              <a:chOff x="2093851" y="1905059"/>
              <a:chExt cx="914400" cy="914400"/>
            </a:xfrm>
          </p:grpSpPr>
          <p:sp>
            <p:nvSpPr>
              <p:cNvPr id="20" name="วงรี 19">
                <a:extLst>
                  <a:ext uri="{FF2B5EF4-FFF2-40B4-BE49-F238E27FC236}">
                    <a16:creationId xmlns:a16="http://schemas.microsoft.com/office/drawing/2014/main" xmlns="" id="{EC2919DD-EE05-9E4A-A768-99AF85907749}"/>
                  </a:ext>
                </a:extLst>
              </p:cNvPr>
              <p:cNvSpPr/>
              <p:nvPr/>
            </p:nvSpPr>
            <p:spPr>
              <a:xfrm>
                <a:off x="2093851" y="1905059"/>
                <a:ext cx="914400" cy="914400"/>
              </a:xfrm>
              <a:prstGeom prst="ellipse">
                <a:avLst/>
              </a:prstGeom>
              <a:solidFill>
                <a:srgbClr val="F593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1" name="วงรี 20">
                <a:extLst>
                  <a:ext uri="{FF2B5EF4-FFF2-40B4-BE49-F238E27FC236}">
                    <a16:creationId xmlns:a16="http://schemas.microsoft.com/office/drawing/2014/main" xmlns="" id="{6B68953E-F36C-5244-A037-3DCC0DB719D8}"/>
                  </a:ext>
                </a:extLst>
              </p:cNvPr>
              <p:cNvSpPr/>
              <p:nvPr/>
            </p:nvSpPr>
            <p:spPr>
              <a:xfrm>
                <a:off x="2202943" y="2014151"/>
                <a:ext cx="696216" cy="69621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2" name="สามเหลี่ยม 21">
              <a:extLst>
                <a:ext uri="{FF2B5EF4-FFF2-40B4-BE49-F238E27FC236}">
                  <a16:creationId xmlns:a16="http://schemas.microsoft.com/office/drawing/2014/main" xmlns="" id="{808B79BE-1A14-ED4C-96B1-63EF5BA5CBE1}"/>
                </a:ext>
              </a:extLst>
            </p:cNvPr>
            <p:cNvSpPr/>
            <p:nvPr/>
          </p:nvSpPr>
          <p:spPr>
            <a:xfrm>
              <a:off x="5773778" y="2555258"/>
              <a:ext cx="400184" cy="344986"/>
            </a:xfrm>
            <a:prstGeom prst="triangle">
              <a:avLst/>
            </a:prstGeom>
            <a:solidFill>
              <a:srgbClr val="F593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8D847512-A24C-D340-90B7-22157ADBF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4" y="-123568"/>
            <a:ext cx="12622427" cy="8414951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43F12A08-A8E9-D648-B10F-1502E03ACC2A}"/>
              </a:ext>
            </a:extLst>
          </p:cNvPr>
          <p:cNvGrpSpPr/>
          <p:nvPr/>
        </p:nvGrpSpPr>
        <p:grpSpPr>
          <a:xfrm>
            <a:off x="692735" y="992714"/>
            <a:ext cx="6338260" cy="5078253"/>
            <a:chOff x="692735" y="992714"/>
            <a:chExt cx="6338260" cy="5078253"/>
          </a:xfrm>
        </p:grpSpPr>
        <p:sp>
          <p:nvSpPr>
            <p:cNvPr id="8" name="สี่เหลี่ยมผืนผ้า 7"/>
            <p:cNvSpPr/>
            <p:nvPr/>
          </p:nvSpPr>
          <p:spPr>
            <a:xfrm>
              <a:off x="692735" y="2100649"/>
              <a:ext cx="6338260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ดาวเทียม เป็นอุปกรณ์ทางดาราศาสตร์</a:t>
              </a:r>
              <a:b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ที่มนุษย์สร้างขึ้น และใช้จรวดหรือยานขนส่งอวกาศนำไปปล่อยให้ลอยอยู่ในวงโคจรรอบโลก </a:t>
              </a:r>
              <a:b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เพื่อทำหน้าที่ต่าง ๆ เช่น ถ่ายภาพดาวและ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ปรากฏการณ์ในอวกาศ สำรวจสภาพภูมิประเทศ ภูมิอากาศ หรือทรัพยากรธรรมชาติของโลก โทรคมนาคม</a:t>
              </a:r>
            </a:p>
          </p:txBody>
        </p:sp>
        <p:sp>
          <p:nvSpPr>
            <p:cNvPr id="6" name="สี่เหลี่ยมผืนผ้ามุมมน 5">
              <a:extLst>
                <a:ext uri="{FF2B5EF4-FFF2-40B4-BE49-F238E27FC236}">
                  <a16:creationId xmlns:a16="http://schemas.microsoft.com/office/drawing/2014/main" xmlns="" id="{C9B50980-14BB-7C48-9A71-724D6D461376}"/>
                </a:ext>
              </a:extLst>
            </p:cNvPr>
            <p:cNvSpPr/>
            <p:nvPr/>
          </p:nvSpPr>
          <p:spPr>
            <a:xfrm>
              <a:off x="692735" y="992714"/>
              <a:ext cx="3169130" cy="96102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ดาวเทียม</a:t>
              </a: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6F01B414-8780-284E-832E-EB542EEF0029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425184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546100" y="5055582"/>
            <a:ext cx="3965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ดาวเทียมสปุตนิก ๑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5953000" y="5055582"/>
            <a:ext cx="5007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ดาวเทียมเอกซ์พลอเรอร์ ๑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955" y="1373329"/>
            <a:ext cx="4501189" cy="3200400"/>
          </a:xfrm>
          <a:prstGeom prst="rect">
            <a:avLst/>
          </a:prstGeom>
        </p:spPr>
      </p:pic>
      <p:pic>
        <p:nvPicPr>
          <p:cNvPr id="3073" name="Picture 1" descr="page103image2955280">
            <a:extLst>
              <a:ext uri="{FF2B5EF4-FFF2-40B4-BE49-F238E27FC236}">
                <a16:creationId xmlns:a16="http://schemas.microsoft.com/office/drawing/2014/main" xmlns="" id="{7275A35F-7548-4844-B419-892A96B2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19" y="1101383"/>
            <a:ext cx="4501189" cy="387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4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Google Drive\วิทยาศาสตร์ 1012 ป.3 - ป.6\ป.6\แก้ไข 2\5\BG\BG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xmlns="" id="{15C14DFB-B88F-EE47-AFFE-564ADC0B12FD}"/>
              </a:ext>
            </a:extLst>
          </p:cNvPr>
          <p:cNvGrpSpPr/>
          <p:nvPr/>
        </p:nvGrpSpPr>
        <p:grpSpPr>
          <a:xfrm>
            <a:off x="447674" y="1415190"/>
            <a:ext cx="11344275" cy="4391250"/>
            <a:chOff x="447674" y="1415190"/>
            <a:chExt cx="11344275" cy="4391250"/>
          </a:xfrm>
        </p:grpSpPr>
        <p:sp>
          <p:nvSpPr>
            <p:cNvPr id="3" name="สี่เหลี่ยมผืนผ้ามุมมน 2"/>
            <p:cNvSpPr/>
            <p:nvPr/>
          </p:nvSpPr>
          <p:spPr>
            <a:xfrm>
              <a:off x="447674" y="1415190"/>
              <a:ext cx="11344275" cy="43912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887353" y="1700703"/>
              <a:ext cx="10494935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ดาวเทียมดวงแรกของโลก คือ สปุตนิก ๑ พัฒนาขึ้นโดยสหภาพโซเวียต และส่งขึ้นไปโคจรรอบโลก เพื่อทำหน้าที่สำรวจชั้นบรรยากาศไอโอโนสเฟียร์ </a:t>
              </a:r>
              <a:b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เมื่อวันที่ ๔ ตุลาคม ๒๕๐๐ ถือเป็นจุดเริ่มตั้นของยุคอวกาศ ปีต่อมาสหรัฐอเมริกาได้พัฒนาดาวเทียมเอกซ์พลอเรอร์ ๑ และส่งขึ้นไปสำรวจวงแหวนรังสีของโลก </a:t>
              </a:r>
              <a:b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สองประเทศนี้จึงเป็นคู่แข่งของการพัฒนาเทคโนโลยีอวกาศในช่วงเวลานั้น ตลอดระยะเวลากว่า ๖๐ ปี ประเทศต่าง ๆ ทั่วโลกได้ส่งดาวเทียมขึ้นไปในวงโคจรรอบโลกแล้วจำนวนกว่า ๓ หมื่นดวง ซึ่งล้วนมีรูปร่างลักษณะแตกต่างกันตามภารกิจ</a:t>
              </a: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8688A395-E631-A747-8B4B-4A454F304680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2990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Google Drive\วิทยาศาสตร์ 1012 ป.3 - ป.6\ป.6\แก้ไข 2\5\BG\BG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FA793B6F-B6C2-DC45-A777-74F3D7C60F45}"/>
              </a:ext>
            </a:extLst>
          </p:cNvPr>
          <p:cNvGrpSpPr/>
          <p:nvPr/>
        </p:nvGrpSpPr>
        <p:grpSpPr>
          <a:xfrm>
            <a:off x="447674" y="365760"/>
            <a:ext cx="11344275" cy="6295603"/>
            <a:chOff x="447674" y="365760"/>
            <a:chExt cx="11344275" cy="6295603"/>
          </a:xfrm>
        </p:grpSpPr>
        <p:sp>
          <p:nvSpPr>
            <p:cNvPr id="9" name="สี่เหลี่ยมผืนผ้ามุมมน 8"/>
            <p:cNvSpPr/>
            <p:nvPr/>
          </p:nvSpPr>
          <p:spPr>
            <a:xfrm>
              <a:off x="447674" y="365760"/>
              <a:ext cx="11344275" cy="58254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1001653" y="475054"/>
              <a:ext cx="10494935" cy="618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75565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ดาวเทียมแต่ละดวงมีองค์ประกอบสำคัญ ดังนี้ </a:t>
              </a:r>
            </a:p>
            <a:p>
              <a:pPr indent="755650" algn="thaiDist"/>
              <a:r>
                <a:rPr lang="th-TH" sz="36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เครื่องมือบอกตำแหน่ง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เป็นระบบคอมพิวเตอร์ทำหน้าที่ตรวจสอบ </a:t>
              </a:r>
            </a:p>
            <a:p>
              <a:pPr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ตำแหน่งของดาวเทียม </a:t>
              </a:r>
            </a:p>
            <a:p>
              <a:pPr indent="755650" algn="thaiDist"/>
              <a:r>
                <a:rPr lang="th-TH" sz="36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ระบบควบคุม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เป็นระบบคอมพิวเตอร์ทำหน้าที่รวบรวมและประมวลผล 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ข้อมูลคำสั่งต่าง ๆ จากบนโลก ผ่านอุปกรณ์วิทยุและเสาสัญญาณ </a:t>
              </a:r>
            </a:p>
            <a:p>
              <a:pPr indent="755650" algn="thaiDist"/>
              <a:r>
                <a:rPr lang="th-TH" sz="36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 ระบบเซนเซอร์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เป็นระบบที่ทำหน้าที่ตามภารกิจของดาวเทียม 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เช่น การตรวจสอบช่วงคลื่นรังสีต่าง ๆ</a:t>
              </a:r>
            </a:p>
            <a:p>
              <a:pPr indent="755650" algn="thaiDist"/>
              <a:r>
                <a:rPr lang="th-TH" sz="36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 ระบบพลังงาน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เป็นระบบที่ทำหน้าที่ผลิตและสะสมพลังงานไฟฟ้า 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จากพลังงานแสงของดวงอาทิตย์ </a:t>
              </a:r>
            </a:p>
            <a:p>
              <a:pPr indent="755650" algn="thaiDist"/>
              <a:r>
                <a:rPr lang="th-TH" sz="36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๕. เครื่องยนต์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ทำหน้าที่รักษาระดับความสูงของดาวเทียมไม่ให้ตกลงสู่พื้นโลก </a:t>
              </a:r>
            </a:p>
            <a:p>
              <a:pPr indent="755650" algn="thaiDist"/>
              <a:endPara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E0AFBF5C-3CF3-3B47-A266-B05B4557D0E1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42940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4599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คำบรรยายภาพแบบสี่เหลี่ยมมุมมน 5">
            <a:extLst>
              <a:ext uri="{FF2B5EF4-FFF2-40B4-BE49-F238E27FC236}">
                <a16:creationId xmlns:a16="http://schemas.microsoft.com/office/drawing/2014/main" xmlns="" id="{4D01F4AD-4C4F-8A4F-82CE-9D5A5CBDF14E}"/>
              </a:ext>
            </a:extLst>
          </p:cNvPr>
          <p:cNvSpPr/>
          <p:nvPr/>
        </p:nvSpPr>
        <p:spPr>
          <a:xfrm>
            <a:off x="4106562" y="1661984"/>
            <a:ext cx="7463481" cy="2372497"/>
          </a:xfrm>
          <a:prstGeom prst="wedgeRoundRectCallout">
            <a:avLst>
              <a:gd name="adj1" fmla="val -67164"/>
              <a:gd name="adj2" fmla="val -153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 smtClean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3600" b="1" dirty="0" smtClean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ดาวเทียม</a:t>
            </a:r>
            <a:r>
              <a:rPr lang="th-TH" sz="36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โคจรรอบโลกโดยอาศัยแรงดึงดูดของโลก ในลักษณะเดียวกับที่ดวงจันทร์โคจรรอบโลก โลกโคจรรอบดวงอาทิตย์ </a:t>
            </a:r>
            <a:endParaRPr lang="th-TH" sz="3600" b="1" dirty="0">
              <a:solidFill>
                <a:schemeClr val="accent2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BBBE4E38-BB0F-114D-8D7C-2523D41AE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399"/>
            <a:ext cx="4034711" cy="6145305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Google Drive\วิทยาศาสตร์ 1012 ป.3 - ป.6\ป.6\แก้ไข 2\5\BG\BG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C3CFF564-F4CF-0C45-8B59-2F8DCAD819CB}"/>
              </a:ext>
            </a:extLst>
          </p:cNvPr>
          <p:cNvGrpSpPr/>
          <p:nvPr/>
        </p:nvGrpSpPr>
        <p:grpSpPr>
          <a:xfrm>
            <a:off x="447674" y="535080"/>
            <a:ext cx="11344275" cy="5637120"/>
            <a:chOff x="447674" y="535080"/>
            <a:chExt cx="11344275" cy="5637120"/>
          </a:xfrm>
        </p:grpSpPr>
        <p:sp>
          <p:nvSpPr>
            <p:cNvPr id="5" name="สี่เหลี่ยมผืนผ้ามุมมน 4"/>
            <p:cNvSpPr/>
            <p:nvPr/>
          </p:nvSpPr>
          <p:spPr>
            <a:xfrm>
              <a:off x="447674" y="535080"/>
              <a:ext cx="11344275" cy="563712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769757" y="793063"/>
              <a:ext cx="10652485" cy="5078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63538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ดาวเทียมแบ่งได้เป็นหลายประเภทตามภารกิจ เช่น </a:t>
              </a:r>
            </a:p>
            <a:p>
              <a:pPr algn="thaiDist"/>
              <a:r>
                <a:rPr lang="th-TH" sz="36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ดาวเทียมสื่อสาร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ใช้เพื่อการโทรคมนาคม </a:t>
              </a:r>
            </a:p>
            <a:p>
              <a:pPr algn="thaiDist"/>
              <a:r>
                <a:rPr lang="th-TH" sz="36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ดาวเทียมสำรวจ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ใช้เพื่อการสำรวจทรัพยากรธรรมชาติและสภาพภูมิศาสตร์ </a:t>
              </a:r>
            </a:p>
            <a:p>
              <a:pPr algn="thaiDist"/>
              <a:r>
                <a:rPr lang="th-TH" sz="36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ดาวเทียมอุตุนิยมวิทยา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ใช้ในการสำรวจข้อมูลสภาพอากาศเพื่อการ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พยากรณ์อากาศ </a:t>
              </a:r>
            </a:p>
            <a:p>
              <a:pPr algn="thaiDist"/>
              <a:r>
                <a:rPr lang="th-TH" sz="36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ดาวเทียมทางการทหาร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ใช้เพื่อการสอดแนมข้อมูลเกี่ยวกับความมั่นคงระหว่างประเทศ </a:t>
              </a:r>
            </a:p>
            <a:p>
              <a:pPr algn="thaiDist"/>
              <a:r>
                <a:rPr lang="th-TH" sz="36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ดาวเทียมทางวิทยาศาสตร์ 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ใช้เพื่อการเก็บรวบรวมข้อมูลหรือปฏิบัติการ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ทดลองทางวิทยาศาสตร์</a:t>
              </a: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B6F2EE2D-7586-0648-AB06-44E0C67EF4F1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11331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Google Drive\วิทยาศาสตร์ 1012 ป.3 - ป.6\ป.6\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1" b="65797"/>
          <a:stretch/>
        </p:blipFill>
        <p:spPr bwMode="auto">
          <a:xfrm>
            <a:off x="9806152" y="3417"/>
            <a:ext cx="2385850" cy="2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C9EA5E9F-24E0-9143-ADB3-F710C11A0962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0212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5D65F5D2-CC46-0140-A589-30065BB28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0"/>
            <a:ext cx="12344400" cy="6858000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71874" y="920775"/>
            <a:ext cx="93077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ยานอวกาศ คือ ยานพาหนะที่ใช้ในการนำมนุษย์และอุปกรณ์อัตโนมัติเดินทางไปในอวกาศ ยานอวกาศที่มีมนุษย์เดินทางขึ้นไปด้วย </a:t>
            </a: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ยานอะพอลโล ซึ่งนำมนุษย์ไปยังดวงจันทร์ จะมีขนาดใหญ่ และประเภทที่ไม่มีมนุษย์เดินทางไปด้วย </a:t>
            </a: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ยานแคสินีที่ส่งไป</a:t>
            </a: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สำรวจ</a:t>
            </a:r>
            <a:b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เสาร์ มีขนาดเล็กและนํ้าหนักเบาแต่จำเป็นต้องมีระบบ</a:t>
            </a: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อัตโนมัติ</a:t>
            </a:r>
            <a:b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ควบคุม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การเดินทางไป</a:t>
            </a:r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ในระยะไกล</a:t>
            </a: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มาก ต้องใช้คลื่นวิทยุซึ่งใช้เวลานานมากกว่าจะเดินทางไปถึงยานอวกาศ จึงอาจทำให้ยานอวกาศชนวัตถุต่าง ๆ</a:t>
            </a:r>
          </a:p>
        </p:txBody>
      </p:sp>
      <p:sp>
        <p:nvSpPr>
          <p:cNvPr id="5" name="สี่เหลี่ยมผืนผ้ามุมมน 4">
            <a:extLst>
              <a:ext uri="{FF2B5EF4-FFF2-40B4-BE49-F238E27FC236}">
                <a16:creationId xmlns:a16="http://schemas.microsoft.com/office/drawing/2014/main" xmlns="" id="{C9B50980-14BB-7C48-9A71-724D6D461376}"/>
              </a:ext>
            </a:extLst>
          </p:cNvPr>
          <p:cNvSpPr/>
          <p:nvPr/>
        </p:nvSpPr>
        <p:spPr>
          <a:xfrm>
            <a:off x="171874" y="120358"/>
            <a:ext cx="2744946" cy="759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ยานอวกาศ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8C64E9C2-9BD9-1D4F-80C7-66BD97CF8522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9669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8076" y="-559565"/>
            <a:ext cx="13580076" cy="7564486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409855" y="5574227"/>
            <a:ext cx="5007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ยานอะพอลโล</a:t>
            </a:r>
            <a:endParaRPr lang="th-TH" sz="4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96DA47DE-7BFF-9E45-85AC-65152E2E60F7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08084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461383" y="484714"/>
            <a:ext cx="7603117" cy="9610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๑.ความก้าวหน้าของเทคโนโลยีอวกาศ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2682" y="-529835"/>
            <a:ext cx="16648171" cy="7586535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3702404" y="5629320"/>
            <a:ext cx="5007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ยานแคสินี</a:t>
            </a:r>
            <a:endParaRPr lang="th-TH" sz="4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C71B7C7D-A71C-1E40-A90D-F596657F1384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231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5D65F5D2-CC46-0140-A589-30065BB28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969646" y="565852"/>
            <a:ext cx="81743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 พ.ศ. ๒๕๐๔ สหภาพโซเวียตประสบความสำเร็จในการพัฒนายานวอสต็อก ๑ ซึ่งมี ยูริ กาการิน เป็นนักบินอวกาศคนแรกที่เดินทางไปกับยานวอสต็อก เพื่อโคจรรอบโลกเป็นเวลา ๑ ชั่วโมง ๔๘ นาที ก่อนเดินทางกลับสู่พื้นโลก ต่อมามนุษย์ได้พัฒนายานอวกาศที่ทันสมัยขึ้นอีกหลายโครงการ ซึ่งใช้เทคโนโลยีและงบประมาณสูงมาก ปัจจุบันจึงมีเพียงสามประเทศ คือ สหรัฐอเมริกา รัสเซีย และจีน ที่สามารถส่งนักบินอวกาศเดินทางไปในอวกาศได้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22E51840-B832-1C43-B064-965D3612164C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61781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45308" y="5701692"/>
            <a:ext cx="11946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ยูริ กาการิน นักบินอวกาศคนแรกที่เดินทางสู่อวกาศ</a:t>
            </a:r>
            <a:endParaRPr lang="th-TH" sz="4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177" y="578580"/>
            <a:ext cx="7259645" cy="4790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AppData\Local\Temp\Rar$DRa0.765\8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xmlns="" id="{3C68434A-C343-7745-98E4-0410767E9792}"/>
              </a:ext>
            </a:extLst>
          </p:cNvPr>
          <p:cNvGrpSpPr/>
          <p:nvPr/>
        </p:nvGrpSpPr>
        <p:grpSpPr>
          <a:xfrm>
            <a:off x="692735" y="1729368"/>
            <a:ext cx="11061115" cy="5078313"/>
            <a:chOff x="692735" y="1729368"/>
            <a:chExt cx="11061115" cy="5078313"/>
          </a:xfrm>
        </p:grpSpPr>
        <p:sp>
          <p:nvSpPr>
            <p:cNvPr id="3" name="สี่เหลี่ยมผืนผ้า 2"/>
            <p:cNvSpPr/>
            <p:nvPr/>
          </p:nvSpPr>
          <p:spPr>
            <a:xfrm>
              <a:off x="692735" y="1729368"/>
              <a:ext cx="11061115" cy="45727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730626" y="1729368"/>
              <a:ext cx="10906318" cy="5078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เป็นสิ่งก่อสร้างที่ออกแบบให้เป็นสถานที่ทำกิจกรรมต่าง ๆ ของมนุษย์ในอวกาศโดยโคจรรอบโลกในระดับตํ่า เมื่อวันที่ ๑๙ เมษายน พ.ศ. ๒๕๑๔ สหภาพโซเวียตประสบความสำเร็จในการส่งสถานีอวกาศซัลยุต ๑ โดยมีนักบินอวกาศจำนวน ๓ คน โดยโคจรรอบโลกอยู่เป็นเวลา ๑๗๕ ต่อมาประเทศรัสเซียสร้างสถานีอวกาศเมีย</a:t>
              </a:r>
              <a:r>
                <a:rPr lang="th-TH" sz="3600" b="1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ร์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เป็นสถานีวิจัยทางอวกาศระยะยาว ซึ่งนักบินอวกาศหลายประเทศได้ใช้ประโยชน์จากสถานีอวกาศเมียร์ องค์ประกอบของสถานีอวกาศที่เรียกว่า โมดูล ชิ้นแรกถูกส่งขึ้นไปใน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พ.ศ. ๒๕๒๙ และทยอยส่งโมดูลถัดไปขึ้นไปประกอบจนครบ ๗ ชิ้น ใน พ.ศ. ๒๕๓๙ สถานีอวกาศเมีย</a:t>
              </a:r>
              <a:r>
                <a:rPr lang="th-TH" sz="3600" b="1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ร์</a:t>
              </a: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หมดอายุการใช้งานและกลับสู่บรรยากาศของโลกใน พ.ศ. ๒๕๔๔</a:t>
              </a:r>
            </a:p>
            <a:p>
              <a:pPr indent="914400" algn="thaiDist"/>
              <a:endPara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4" name="สี่เหลี่ยมผืนผ้ามุมมน 3">
            <a:extLst>
              <a:ext uri="{FF2B5EF4-FFF2-40B4-BE49-F238E27FC236}">
                <a16:creationId xmlns:a16="http://schemas.microsoft.com/office/drawing/2014/main" xmlns="" id="{C9B50980-14BB-7C48-9A71-724D6D461376}"/>
              </a:ext>
            </a:extLst>
          </p:cNvPr>
          <p:cNvSpPr/>
          <p:nvPr/>
        </p:nvSpPr>
        <p:spPr>
          <a:xfrm>
            <a:off x="692735" y="745378"/>
            <a:ext cx="3169130" cy="7388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สถานีอวกาศ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4B547F0F-19F3-034C-B6A9-20334251F041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6590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E66ED93D-0A2A-DE40-A8EC-C2A822969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922DF7C3-DE85-784F-A557-00F4E3D0997A}"/>
              </a:ext>
            </a:extLst>
          </p:cNvPr>
          <p:cNvSpPr/>
          <p:nvPr/>
        </p:nvSpPr>
        <p:spPr>
          <a:xfrm>
            <a:off x="311178" y="5876533"/>
            <a:ext cx="11946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สถานีอวกาศเมียร์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4396B6F9-8BB0-A446-80C2-29A275729921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17966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7AA6AD2E-B05F-914F-A93B-C77910660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70" y="-469557"/>
            <a:ext cx="12323740" cy="7797114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4069080" y="5662380"/>
            <a:ext cx="4320540" cy="6655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สถานีอวกาศนานาชาติ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5AFD65AA-0A75-0D4E-8713-F3F72C00429E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41351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C843066F-C3CC-124A-9F01-CDD66CF26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72CB2D71-7334-134E-9867-816623FEFA82}"/>
              </a:ext>
            </a:extLst>
          </p:cNvPr>
          <p:cNvGrpSpPr/>
          <p:nvPr/>
        </p:nvGrpSpPr>
        <p:grpSpPr>
          <a:xfrm>
            <a:off x="406985" y="570711"/>
            <a:ext cx="6870115" cy="5639589"/>
            <a:chOff x="406985" y="570711"/>
            <a:chExt cx="6870115" cy="5639589"/>
          </a:xfrm>
        </p:grpSpPr>
        <p:sp>
          <p:nvSpPr>
            <p:cNvPr id="5" name="สี่เหลี่ยมผืนผ้า 4"/>
            <p:cNvSpPr/>
            <p:nvPr/>
          </p:nvSpPr>
          <p:spPr>
            <a:xfrm>
              <a:off x="406985" y="570711"/>
              <a:ext cx="6870115" cy="56395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753283" y="896965"/>
              <a:ext cx="6133036" cy="5078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สถานีอวกาศนานาชาติ เป็นสถานีอวกาศ</a:t>
              </a:r>
              <a: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ที่สร้างขึ้นโดยความร่วมมือของ ๑๖ ประเทศ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คือ สหรัฐอเมริกา รัสเซีย ญี่ปุ่น แคนาดา ฝรั่งเศส เยอรมัน อิตาลี เดนมาร์ก สวีเดน เบลเยียม เนเธอร์แลนด์ สเปน อังกฤษ สวิสเซอร์แลนด์ นอร์เวย์ และบราซิล ทำหน้าที่เป็นห้องปฏิบัติการในอวกาศ เพื่อการศึกษาวิจัยและทดลองทางวิทยาศาสตร์หลากหลายสาขา ซึ่งไม่สามารถศึกษาบนพื้นโลกซึ่งมีแรงโน้มถ่วง</a:t>
              </a: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543B2DB2-58F0-2D45-8880-CF95F9399AF0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5315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User\AppData\Local\Temp\Rar$DRa0.533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90140DF0-2B0A-8E45-AEA5-9D39AF5FB727}"/>
              </a:ext>
            </a:extLst>
          </p:cNvPr>
          <p:cNvGrpSpPr/>
          <p:nvPr/>
        </p:nvGrpSpPr>
        <p:grpSpPr>
          <a:xfrm>
            <a:off x="590550" y="3694911"/>
            <a:ext cx="11074106" cy="2514995"/>
            <a:chOff x="590550" y="3694911"/>
            <a:chExt cx="11074106" cy="2514995"/>
          </a:xfrm>
        </p:grpSpPr>
        <p:sp>
          <p:nvSpPr>
            <p:cNvPr id="9" name="สี่เหลี่ยมผืนผ้า 8"/>
            <p:cNvSpPr/>
            <p:nvPr/>
          </p:nvSpPr>
          <p:spPr>
            <a:xfrm>
              <a:off x="590550" y="3694911"/>
              <a:ext cx="11074106" cy="25149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631778" y="3798246"/>
              <a:ext cx="110109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การดำรงชีวิตในอวกาศของมนุษย์จำเป็นต้องมีการสร้างปัจจัยต่าง ๆ ที่จำเป็น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ในการดำรงชีวิตของมนุษย์ซึ่งไม่มีในอวกาศ เช่น อากาศ ความดัน อุณหภูมิ ความชื้น 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นํ้าดื่ม อาหาร ไว้ในยานอวกาศหรือสถานีอวกาศ ซึ่งเป็นพื้นที่เฉพาะที่จัดไว้สำหรับ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การดำรงชีวิตของมนุษย์ในอวกาศ นักบินอวกาศจึงสามารถสวมใส่เครื่องแต่งกายปกติได้</a:t>
              </a: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xmlns="" id="{8B5E1F0E-5CAB-234F-92BB-A286F6142496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0434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oogle Drive\วิทยาศาสตร์ 1012 ป.3 - ป.6\ป.6\แก้ไข 2\1\BG\BG_ADD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Google Drive\วิทยาศาสตร์ 1012 ป.3 - ป.6\ป.6\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1" b="65797"/>
          <a:stretch/>
        </p:blipFill>
        <p:spPr bwMode="auto">
          <a:xfrm>
            <a:off x="9806152" y="3417"/>
            <a:ext cx="2385850" cy="2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Google Drive\วิทยาศาสตร์ 1012 ป.3 - ป.6\ป.6\ปกเปิดหน่วย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850" y="-606184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413027" y="1162279"/>
            <a:ext cx="439415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6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๕</a:t>
            </a:r>
            <a:br>
              <a:rPr lang="th-TH" sz="6000" b="1" dirty="0">
                <a:solidFill>
                  <a:srgbClr val="7030A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6000" b="1" dirty="0">
                <a:solidFill>
                  <a:schemeClr val="accent4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เทคโนโลยีอวกาศ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30F28000-CE9E-AC49-A2B4-9FD88012D899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01590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C:\Users\User\AppData\Local\Temp\Rar$DRa0.625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-426356" y="5133713"/>
            <a:ext cx="78631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การฝึกซ้อมดำรงชีวิตในสภาพ</a:t>
            </a:r>
          </a:p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ไร้นํ้าหนักของนักบินอวกาศในยานอวกาศ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4C8731CC-3614-0C43-9B01-3BB8CD7C2A18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4840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4599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34E95E18-461A-CC48-8005-B9A68A018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8466" y="1886294"/>
            <a:ext cx="4497343" cy="4594064"/>
          </a:xfrm>
          <a:prstGeom prst="rect">
            <a:avLst/>
          </a:prstGeom>
        </p:spPr>
      </p:pic>
      <p:sp>
        <p:nvSpPr>
          <p:cNvPr id="8" name="คำบรรยายภาพแบบสี่เหลี่ยมมุมมน 7">
            <a:extLst>
              <a:ext uri="{FF2B5EF4-FFF2-40B4-BE49-F238E27FC236}">
                <a16:creationId xmlns:a16="http://schemas.microsoft.com/office/drawing/2014/main" xmlns="" id="{68298B6B-0ACC-A649-BD40-5EE896A223E4}"/>
              </a:ext>
            </a:extLst>
          </p:cNvPr>
          <p:cNvSpPr/>
          <p:nvPr/>
        </p:nvSpPr>
        <p:spPr>
          <a:xfrm>
            <a:off x="617147" y="1142196"/>
            <a:ext cx="8004361" cy="3060239"/>
          </a:xfrm>
          <a:prstGeom prst="wedgeRoundRectCallout">
            <a:avLst>
              <a:gd name="adj1" fmla="val 65728"/>
              <a:gd name="adj2" fmla="val 3666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มนุษย์อวกาศต้องสวมชุดอวกาศเมื่อออกไปปฏิบัติงานนอกยานอวกาศ เพื่อป้องกันรังสีที่เป็นอันตรายต่าง ๆ </a:t>
            </a:r>
            <a:b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และความร้อนจากดวงอาทิตย์ นอกจากนี้ยังสามารถปรับ</a:t>
            </a:r>
            <a:b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ความดัน และอุณหภูมิให้เหมาะสมกับร่างกายได้อีกด้วย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4599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34E95E18-461A-CC48-8005-B9A68A018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8466" y="1886294"/>
            <a:ext cx="4497343" cy="4594064"/>
          </a:xfrm>
          <a:prstGeom prst="rect">
            <a:avLst/>
          </a:prstGeom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AC1DA18D-D739-704D-86AC-77889D1F7129}"/>
              </a:ext>
            </a:extLst>
          </p:cNvPr>
          <p:cNvGrpSpPr/>
          <p:nvPr/>
        </p:nvGrpSpPr>
        <p:grpSpPr>
          <a:xfrm>
            <a:off x="247651" y="613811"/>
            <a:ext cx="8373858" cy="4468328"/>
            <a:chOff x="247651" y="613811"/>
            <a:chExt cx="8373858" cy="4468328"/>
          </a:xfrm>
        </p:grpSpPr>
        <p:sp>
          <p:nvSpPr>
            <p:cNvPr id="8" name="คำบรรยายภาพแบบสี่เหลี่ยมมุมมน 7">
              <a:extLst>
                <a:ext uri="{FF2B5EF4-FFF2-40B4-BE49-F238E27FC236}">
                  <a16:creationId xmlns:a16="http://schemas.microsoft.com/office/drawing/2014/main" xmlns="" id="{68298B6B-0ACC-A649-BD40-5EE896A223E4}"/>
                </a:ext>
              </a:extLst>
            </p:cNvPr>
            <p:cNvSpPr/>
            <p:nvPr/>
          </p:nvSpPr>
          <p:spPr>
            <a:xfrm>
              <a:off x="247651" y="613811"/>
              <a:ext cx="8373858" cy="4468328"/>
            </a:xfrm>
            <a:prstGeom prst="wedgeRoundRectCallout">
              <a:avLst>
                <a:gd name="adj1" fmla="val 60942"/>
                <a:gd name="adj2" fmla="val 2030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thaiDist"/>
              <a:r>
                <a:rPr lang="th-TH" sz="36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ในปัจจุบันประเทศต่าง ๆ ส่งดาวเทียมไปโคจรรอบโลก เป็นจำนวนมาก ดาวเทียมแต่ละดวงจะมีขนาด รูปร่าง </a:t>
              </a:r>
              <a:br>
                <a:rPr lang="th-TH" sz="36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และการทำงานที่แตกต่างกัน เช่น ดาวเทียมที่ใช้เพื่อการสื่อสาร ดาวเทียมสำหรับการพยากรณ์อากาศ </a:t>
              </a:r>
            </a:p>
          </p:txBody>
        </p:sp>
        <p:sp>
          <p:nvSpPr>
            <p:cNvPr id="7" name="สี่เหลี่ยมผืนผ้ามุมมน 6"/>
            <p:cNvSpPr/>
            <p:nvPr/>
          </p:nvSpPr>
          <p:spPr>
            <a:xfrm>
              <a:off x="601849" y="787214"/>
              <a:ext cx="5616071" cy="70697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ประโยชน์ของเทคโนโลยีอวกาศ</a:t>
              </a: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10085829-A3CE-0140-9516-C29258AB3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4" y="-123568"/>
            <a:ext cx="12622427" cy="8414951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7F732271-4541-2044-B6A8-6650A9F53083}"/>
              </a:ext>
            </a:extLst>
          </p:cNvPr>
          <p:cNvGrpSpPr/>
          <p:nvPr/>
        </p:nvGrpSpPr>
        <p:grpSpPr>
          <a:xfrm>
            <a:off x="895350" y="832020"/>
            <a:ext cx="6781799" cy="5010150"/>
            <a:chOff x="895350" y="832020"/>
            <a:chExt cx="6781799" cy="5010150"/>
          </a:xfrm>
        </p:grpSpPr>
        <p:sp>
          <p:nvSpPr>
            <p:cNvPr id="5" name="สี่เหลี่ยมผืนผ้ามุมมน 4"/>
            <p:cNvSpPr/>
            <p:nvPr/>
          </p:nvSpPr>
          <p:spPr>
            <a:xfrm>
              <a:off x="895350" y="832020"/>
              <a:ext cx="6781799" cy="50101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1315684" y="1375020"/>
              <a:ext cx="5950089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การพัฒนาเทคโนโลยีอวกาศเกิดขึ้นได้ นอกจากต้องใช้ความรู้ทางดาราศาสตร์แล้ว</a:t>
              </a:r>
              <a: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en-US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ยังต้องอาศัยการบูรณาการความรู้ทางวิทยาศาสตร์หลากหลายสาขา เช่น</a:t>
              </a:r>
              <a:b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การประดิษฐ์ดาวเทียม ซึ่งต้องอาศัยองค์ความรู้ทางด้านเคมีและฟิสิกส์ช่วยในการประดิษฐ์และขนส่งดาวเทียมไปยังวงโคจรรอบ</a:t>
              </a:r>
              <a:r>
                <a:rPr lang="th-TH" sz="36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โลก</a:t>
              </a:r>
              <a:endPara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61617404-2FCE-D64D-AA82-E97D05C0F036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46455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10085829-A3CE-0140-9516-C29258AB3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4" y="-123568"/>
            <a:ext cx="12622427" cy="8414951"/>
          </a:xfrm>
          <a:prstGeom prst="rect">
            <a:avLst/>
          </a:prstGeom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590550" y="1276350"/>
            <a:ext cx="11201400" cy="32956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78681" y="1781175"/>
            <a:ext cx="106346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นอกจากการใช้ประโยชน์จากดาวเทียม ซึ่งเป็นเทคโนโลยีอวกาศที่มีอิทธิพลต่อการดำรงชีวิตของมนุษย์มากที่สุดแล้ว โลกของเราในปัจจุบันเริ่มมีข้อจำกัดในการดำรงชีวิตของมนุษย์ ซึ่งเพิ่มจำนวนขึ้นเป็น ๗.๗ พันล้านคนใน พ.ศ. ๒๕๖๒ จึงทำให้ทรัพยากรบนโลกเริ่มไม่เพียงพอต่อความต้องการในการดำรงชีวิตของมนุษย์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86E79C48-C7CE-5F42-A0A8-BCC147445CA4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8197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7D57EAF5-C67A-DB4F-918A-382C2EB437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3" y="-432486"/>
            <a:ext cx="12232026" cy="8143102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F1BAE7AD-BF30-204B-8357-99B47490E579}"/>
              </a:ext>
            </a:extLst>
          </p:cNvPr>
          <p:cNvGrpSpPr/>
          <p:nvPr/>
        </p:nvGrpSpPr>
        <p:grpSpPr>
          <a:xfrm>
            <a:off x="656796" y="1525422"/>
            <a:ext cx="10878408" cy="2977978"/>
            <a:chOff x="656796" y="1134880"/>
            <a:chExt cx="10878408" cy="2977978"/>
          </a:xfrm>
        </p:grpSpPr>
        <p:sp>
          <p:nvSpPr>
            <p:cNvPr id="5" name="สี่เหลี่ยมผืนผ้ามุมมน 4">
              <a:extLst>
                <a:ext uri="{FF2B5EF4-FFF2-40B4-BE49-F238E27FC236}">
                  <a16:creationId xmlns:a16="http://schemas.microsoft.com/office/drawing/2014/main" xmlns="" id="{F9F48682-9003-4A42-A502-ED262859920E}"/>
                </a:ext>
              </a:extLst>
            </p:cNvPr>
            <p:cNvSpPr/>
            <p:nvPr/>
          </p:nvSpPr>
          <p:spPr>
            <a:xfrm>
              <a:off x="656796" y="1134880"/>
              <a:ext cx="10878408" cy="2977978"/>
            </a:xfrm>
            <a:prstGeom prst="round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778682" y="1468076"/>
              <a:ext cx="1063463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ในขณะเดียวกัน ขยะและของเสียจากการดำรงชีวิตของมนุษย์ก็เพิ่มปริมาณมากขึ้นจนเกินความสามารถในการรองรับและกำจัดโดยธรรมชาติ ก่อให้เกิดมลพิษในสิ่งแวดล้อม ซึ่งได้ขยายตัวไปเป็นปัญหาสิ่งแวดล้อมระดับโลก เช่น ปรากฏการณ์เรือนกระจก</a:t>
              </a: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17966464-BF5E-3946-9190-2BAF6D44672D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89283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FA6C589E-6C61-C24D-9A92-4381FCBC9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96"/>
            <a:ext cx="15438897" cy="6861996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xmlns="" id="{A96E477A-9A39-2A45-A07C-E9436A3885A2}"/>
              </a:ext>
            </a:extLst>
          </p:cNvPr>
          <p:cNvGrpSpPr/>
          <p:nvPr/>
        </p:nvGrpSpPr>
        <p:grpSpPr>
          <a:xfrm>
            <a:off x="716692" y="1272746"/>
            <a:ext cx="11096367" cy="3534032"/>
            <a:chOff x="716692" y="1272746"/>
            <a:chExt cx="11096367" cy="3534032"/>
          </a:xfrm>
        </p:grpSpPr>
        <p:sp>
          <p:nvSpPr>
            <p:cNvPr id="5" name="สี่เหลี่ยมผืนผ้ามุมมน 4">
              <a:extLst>
                <a:ext uri="{FF2B5EF4-FFF2-40B4-BE49-F238E27FC236}">
                  <a16:creationId xmlns:a16="http://schemas.microsoft.com/office/drawing/2014/main" xmlns="" id="{B723244D-2222-284E-92CB-ED7F6654B379}"/>
                </a:ext>
              </a:extLst>
            </p:cNvPr>
            <p:cNvSpPr/>
            <p:nvPr/>
          </p:nvSpPr>
          <p:spPr>
            <a:xfrm>
              <a:off x="716692" y="1272746"/>
              <a:ext cx="11096367" cy="3534032"/>
            </a:xfrm>
            <a:prstGeom prst="roundRect">
              <a:avLst/>
            </a:prstGeom>
            <a:solidFill>
              <a:schemeClr val="accent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accent2"/>
                </a:solidFill>
              </a:endParaRPr>
            </a:p>
          </p:txBody>
        </p:sp>
        <p:sp>
          <p:nvSpPr>
            <p:cNvPr id="8" name="สี่เหลี่ยมผืนผ้า 7"/>
            <p:cNvSpPr/>
            <p:nvPr/>
          </p:nvSpPr>
          <p:spPr>
            <a:xfrm>
              <a:off x="960464" y="1828800"/>
              <a:ext cx="1063463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914400" algn="thaiDist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ปัญหาภาวะโลกร้อน ปัญหาการเปลี่ยนแปลงภูมิอากาศของโลก ด้วยเหตุนี้ มนุษย์จึงเร่งพัฒนาเทคโนโลยีอวกาศเพื่อแสวงหาแหล่งทรัพยากรในอวกาศ </a:t>
              </a:r>
              <a:b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แนวทางการดำรงชีวิตของมนุษย์ในอวกาศ รวมถึงที่อยู่อาศัยแห่งใหม่ของมวลมนุษยชาติในอวกาศด้วยเช่นกัน</a:t>
              </a:r>
            </a:p>
          </p:txBody>
        </p:sp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FB45675A-3EBC-8E40-9701-F025DC633615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1768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88893"/>
            <a:ext cx="12192000" cy="9288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xmlns="" id="{D52F1D75-8C69-3648-B72A-645AF604410D}"/>
              </a:ext>
            </a:extLst>
          </p:cNvPr>
          <p:cNvGrpSpPr/>
          <p:nvPr/>
        </p:nvGrpSpPr>
        <p:grpSpPr>
          <a:xfrm>
            <a:off x="518983" y="333633"/>
            <a:ext cx="7196267" cy="1476118"/>
            <a:chOff x="518983" y="333633"/>
            <a:chExt cx="7196267" cy="1476118"/>
          </a:xfrm>
        </p:grpSpPr>
        <p:sp>
          <p:nvSpPr>
            <p:cNvPr id="2" name="สี่เหลี่ยมผืนผ้ามุมมน 1">
              <a:extLst>
                <a:ext uri="{FF2B5EF4-FFF2-40B4-BE49-F238E27FC236}">
                  <a16:creationId xmlns:a16="http://schemas.microsoft.com/office/drawing/2014/main" xmlns="" id="{F325EA61-B48F-E746-AB01-360E6BF31A6B}"/>
                </a:ext>
              </a:extLst>
            </p:cNvPr>
            <p:cNvSpPr/>
            <p:nvPr/>
          </p:nvSpPr>
          <p:spPr>
            <a:xfrm>
              <a:off x="518983" y="333633"/>
              <a:ext cx="7196267" cy="14761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647643" y="455735"/>
              <a:ext cx="706760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การจำลองการดำรงชีวิตของมนุษย์</a:t>
              </a:r>
            </a:p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ในอวกาศตามแผนระยะยาวขององค์การนาซา </a:t>
              </a:r>
            </a:p>
          </p:txBody>
        </p:sp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8194CAF2-55D0-C647-9658-752103015D47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07715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1998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Google Drive\วิทยาศาสตร์ 1012 ป.3 - ป.6\ป.6\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1" b="65797"/>
          <a:stretch/>
        </p:blipFill>
        <p:spPr bwMode="auto">
          <a:xfrm>
            <a:off x="9806152" y="3417"/>
            <a:ext cx="2385850" cy="2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6DD2ED3A-719D-D545-B627-F97D1B2CAAE9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34691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905661" y="1832291"/>
            <a:ext cx="2801094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เซอร์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ไอแซก นิวตัน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863997" y="4830284"/>
            <a:ext cx="9708753" cy="1195712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๒. เหตุผล กาลิเลโอ กาลิเลอี นักดาราศาสตร์ชาวอิตาลีผู้พัฒนากล้องโทรทรรศน์ชนิดหักเหแสง </a:t>
            </a:r>
            <a:r>
              <a:rPr lang="th-TH" sz="3600" b="1" dirty="0" smtClean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</a:t>
            </a: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ใช้ศึกษาดวงดาว และวัตถุในท้องฟ้า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695173" y="832004"/>
            <a:ext cx="10031504" cy="80427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ผู้ที่พัฒนากล้องโทรทรรศน์ชนิดหักเหแสงเป็นผลสำเร็จคนแรกคือใคร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905661" y="2528976"/>
            <a:ext cx="2801094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กาล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ิเล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โอ กาล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ิ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เลอ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ี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905661" y="3269205"/>
            <a:ext cx="2801094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นีล อาร์มสตรอง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905661" y="3965890"/>
            <a:ext cx="2801094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ไมเคิล คอ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ลลินส์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85906"/>
            <a:ext cx="1328392" cy="1280949"/>
          </a:xfrm>
          <a:prstGeom prst="rect">
            <a:avLst/>
          </a:prstGeom>
        </p:spPr>
      </p:pic>
      <p:sp>
        <p:nvSpPr>
          <p:cNvPr id="2" name="โดนัท 1">
            <a:extLst>
              <a:ext uri="{FF2B5EF4-FFF2-40B4-BE49-F238E27FC236}">
                <a16:creationId xmlns:a16="http://schemas.microsoft.com/office/drawing/2014/main" xmlns="" id="{E91E9B60-7AAB-574E-A4F8-A337027ADE5E}"/>
              </a:ext>
            </a:extLst>
          </p:cNvPr>
          <p:cNvSpPr/>
          <p:nvPr/>
        </p:nvSpPr>
        <p:spPr>
          <a:xfrm>
            <a:off x="1884641" y="2524395"/>
            <a:ext cx="486546" cy="486546"/>
          </a:xfrm>
          <a:prstGeom prst="donut">
            <a:avLst>
              <a:gd name="adj" fmla="val 1143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7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781623" y="775123"/>
            <a:ext cx="6106512" cy="9610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ความก้าวหน้าของเทคโนโลยีอวกาศ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63225" y="1900047"/>
            <a:ext cx="67908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thaiDist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ความสวยงามของดาวบนท้องฟ้ายามคํ่าคืน 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แรงดึงดูดให้มนุษย์เกิดความสนใจที่จะเข้าใจปรากฏการณ์ต่าง ๆ ที่เกิดขึ้นตั้งแต่อดีตจนถึงปัจจุบัน 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ดาราศาสตร์ในอดีตเริ่มศึกษาดาวต่าง ๆ 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สังเกตด้วยตาเปล่า และจดบันทึกไว้ จนเมื่อ 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พ.ศ. 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๒๑๕๒ กาลิเลโอ กาลิเลอี 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ได้ประดิษฐ์</a:t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กล้อง</a:t>
            </a:r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โทรทรรศน์ชนิดหักเหแสง 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246AA5DC-D0B7-4F40-993C-A72DD8D7F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35" y="1554134"/>
            <a:ext cx="5303865" cy="530386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905660" y="1586371"/>
            <a:ext cx="7886522" cy="106897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กล้องโทรทรรศน์ชนิดสะท้อนแสงใช้ศึกษาวัตถุในท้องฟ้าได้ไม่ดีกับ</a:t>
            </a:r>
          </a:p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กล้องโทรทรรศน์ชนิดหักเหแสง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526443" y="4944584"/>
            <a:ext cx="11139113" cy="1280949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๔. เหตุผล กล้องโทรทรรศน์ชนิดหักเหแสง ประกอบด้วยเลนส์นูน ๒ อัน เลนส์ที่ใช้สำหรับมองดู เรียกว่า เลนส์ใกล้ตา</a:t>
            </a:r>
            <a:r>
              <a:rPr lang="en-US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ส่วนเลนส์ที่ใช้รับแสงจากวัตถุ เรียกว่า</a:t>
            </a:r>
            <a:r>
              <a:rPr lang="en-US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เลนส์ใกล้วัตถุ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184570" y="646392"/>
            <a:ext cx="3757544" cy="80427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ข้อใดกล่าวได้ถูกต้อง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905660" y="2814005"/>
            <a:ext cx="8305140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กล้องโทรทรรศน์ชนิดสะท้อนแสงประกอบด้วยเลนส์นูน ๒ อันวางคู่กัน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905660" y="3537432"/>
            <a:ext cx="8305140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กล้องโทรทรรศน์ชนิดหักเหแสงใช้กระจกเงาเว้าในการหักเหแสง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905660" y="4207375"/>
            <a:ext cx="8305140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กล้องโทรทรรศน์ชนิดหักเหแสงใช้เลนส์นูนรับแสงจากวัตถุ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85906"/>
            <a:ext cx="1328392" cy="1280949"/>
          </a:xfrm>
          <a:prstGeom prst="rect">
            <a:avLst/>
          </a:prstGeom>
        </p:spPr>
      </p:pic>
      <p:sp>
        <p:nvSpPr>
          <p:cNvPr id="17" name="โดนัท 16">
            <a:extLst>
              <a:ext uri="{FF2B5EF4-FFF2-40B4-BE49-F238E27FC236}">
                <a16:creationId xmlns:a16="http://schemas.microsoft.com/office/drawing/2014/main" xmlns="" id="{43085719-4EDF-6344-831E-20EBE167B0A0}"/>
              </a:ext>
            </a:extLst>
          </p:cNvPr>
          <p:cNvSpPr/>
          <p:nvPr/>
        </p:nvSpPr>
        <p:spPr>
          <a:xfrm>
            <a:off x="1892876" y="4202653"/>
            <a:ext cx="486546" cy="486546"/>
          </a:xfrm>
          <a:prstGeom prst="donut">
            <a:avLst>
              <a:gd name="adj" fmla="val 1143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545052" y="1817132"/>
            <a:ext cx="2498914" cy="4691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จรวด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863997" y="4756878"/>
            <a:ext cx="10876554" cy="1244268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๑. เหตุผล จรวด หมายถึง พาหนะที่นำยานอวกาศออกไปนอกโลกได้ จรวดเป็นเครื่องยนต์ที่สามารถทำงานในอวกาศได้เพราะจรวดมีออกซิเจนไว้เผาไหม้เชื้อเพลิง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184571" y="832004"/>
            <a:ext cx="7676400" cy="80427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พาหนะที่นำยานอวกาศออกไปนอกโลกได้คือข้อใด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545052" y="2540560"/>
            <a:ext cx="2498914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เครื่องบิน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545052" y="3263987"/>
            <a:ext cx="2498914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ดาวเทียม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545052" y="3933930"/>
            <a:ext cx="2498914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สถานีอวกาศ</a:t>
            </a: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85906"/>
            <a:ext cx="1328392" cy="1280949"/>
          </a:xfrm>
          <a:prstGeom prst="rect">
            <a:avLst/>
          </a:prstGeom>
        </p:spPr>
      </p:pic>
      <p:sp>
        <p:nvSpPr>
          <p:cNvPr id="18" name="โดนัท 17">
            <a:extLst>
              <a:ext uri="{FF2B5EF4-FFF2-40B4-BE49-F238E27FC236}">
                <a16:creationId xmlns:a16="http://schemas.microsoft.com/office/drawing/2014/main" xmlns="" id="{DD94EFCD-2D50-2646-BD54-613C27965FD1}"/>
              </a:ext>
            </a:extLst>
          </p:cNvPr>
          <p:cNvSpPr/>
          <p:nvPr/>
        </p:nvSpPr>
        <p:spPr>
          <a:xfrm>
            <a:off x="1545052" y="1823582"/>
            <a:ext cx="486546" cy="486546"/>
          </a:xfrm>
          <a:prstGeom prst="donut">
            <a:avLst>
              <a:gd name="adj" fmla="val 1143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9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573543" y="1747455"/>
            <a:ext cx="3865148" cy="4691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นำยานอวกาศไปสู่อวกาศ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914401" y="4450519"/>
            <a:ext cx="9886949" cy="1780945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178248" y="742362"/>
            <a:ext cx="6056585" cy="80427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</a:t>
            </a:r>
            <a:r>
              <a:rPr lang="th-TH" sz="40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ไม่ใช่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หน้าที่ของยานขนส่งอวกาศ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1066801" y="4600248"/>
            <a:ext cx="11469710" cy="1658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๔. เหตุผล ยานขนส่งอวกาศมีหน้าที่ ดังนี้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นำยานอวกาศหรือดาวเทียมไปปล่อยในอวกาศ</a:t>
            </a:r>
          </a:p>
          <a:p>
            <a:pPr>
              <a:lnSpc>
                <a:spcPts val="3000"/>
              </a:lnSpc>
            </a:pP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นำนักบินอวกาศไปส่งยังสถานีอวกาศ</a:t>
            </a:r>
            <a: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เพื่อให้ปฏิบัติภารกิจบนสถานีอวกาศ 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และขนส่งสัมภาระต่าง ๆ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573543" y="2470883"/>
            <a:ext cx="4082862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นำดาวเทียมไปปล่อยในอวกาศ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573542" y="3194310"/>
            <a:ext cx="4757777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นำนักบินอวกาศไปส่งยังสถานีอวกาศ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573542" y="3864253"/>
            <a:ext cx="5661291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นำคลื่นและรังสีต่าง ๆ ในอวกาศส่งมายังโลก</a:t>
            </a: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xmlns="" id="{113A29E9-DFF2-C545-A344-A250295221AE}"/>
              </a:ext>
            </a:extLst>
          </p:cNvPr>
          <p:cNvSpPr/>
          <p:nvPr/>
        </p:nvSpPr>
        <p:spPr>
          <a:xfrm>
            <a:off x="1084145" y="4984969"/>
            <a:ext cx="489397" cy="88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</a:t>
            </a:r>
          </a:p>
          <a:p>
            <a:pPr>
              <a:lnSpc>
                <a:spcPts val="3000"/>
              </a:lnSpc>
            </a:pP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</a:t>
            </a: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85906"/>
            <a:ext cx="1328392" cy="1280949"/>
          </a:xfrm>
          <a:prstGeom prst="rect">
            <a:avLst/>
          </a:prstGeom>
        </p:spPr>
      </p:pic>
      <p:sp>
        <p:nvSpPr>
          <p:cNvPr id="21" name="โดนัท 20">
            <a:extLst>
              <a:ext uri="{FF2B5EF4-FFF2-40B4-BE49-F238E27FC236}">
                <a16:creationId xmlns:a16="http://schemas.microsoft.com/office/drawing/2014/main" xmlns="" id="{5E398665-A4F4-6C4D-8833-C58D045E07D1}"/>
              </a:ext>
            </a:extLst>
          </p:cNvPr>
          <p:cNvSpPr/>
          <p:nvPr/>
        </p:nvSpPr>
        <p:spPr>
          <a:xfrm>
            <a:off x="1545052" y="3864253"/>
            <a:ext cx="486546" cy="486546"/>
          </a:xfrm>
          <a:prstGeom prst="donut">
            <a:avLst>
              <a:gd name="adj" fmla="val 1143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9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3" grpId="0"/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564102" y="1817132"/>
            <a:ext cx="3426998" cy="4691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ดาวเทียม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ปอ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863997" y="4830284"/>
            <a:ext cx="10752747" cy="118686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๓. เหตุผล ดาวเทียมดวงแรกถูกส่งขึ้นไปโคจรรอบโลก คือ ดาวเทียม</a:t>
            </a:r>
            <a:r>
              <a:rPr lang="th-TH" sz="36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สปุ</a:t>
            </a: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ตน</a:t>
            </a:r>
            <a:r>
              <a:rPr lang="th-TH" sz="36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ิก</a:t>
            </a:r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๑ </a:t>
            </a:r>
          </a:p>
          <a:p>
            <a:r>
              <a:rPr lang="th-TH" sz="36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ของรัสเซีย ซึ่งถูกส่งขึ้นสู่อวกาศเมื่อ พ.ศ. ๒๕๐๐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184569" y="832004"/>
            <a:ext cx="5641233" cy="80427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๕</a:t>
            </a:r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ข้อใดคือ</a:t>
            </a:r>
            <a:r>
              <a:rPr lang="th-TH" sz="40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ดาวเทียมดวง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แรกของโลก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545052" y="2540560"/>
            <a:ext cx="3426998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ดาวเทียมไทรอ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๑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545052" y="3263987"/>
            <a:ext cx="3426998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ดาวเทียม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สปุ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ตน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ิก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๑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545052" y="3933930"/>
            <a:ext cx="3426998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ดาวเทียมแลนด์แซ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๑</a:t>
            </a: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85906"/>
            <a:ext cx="1328392" cy="1280949"/>
          </a:xfrm>
          <a:prstGeom prst="rect">
            <a:avLst/>
          </a:prstGeom>
        </p:spPr>
      </p:pic>
      <p:sp>
        <p:nvSpPr>
          <p:cNvPr id="18" name="โดนัท 17">
            <a:extLst>
              <a:ext uri="{FF2B5EF4-FFF2-40B4-BE49-F238E27FC236}">
                <a16:creationId xmlns:a16="http://schemas.microsoft.com/office/drawing/2014/main" xmlns="" id="{1FC2E092-E571-C243-B5E0-445B7CA17FAC}"/>
              </a:ext>
            </a:extLst>
          </p:cNvPr>
          <p:cNvSpPr/>
          <p:nvPr/>
        </p:nvSpPr>
        <p:spPr>
          <a:xfrm>
            <a:off x="1545052" y="3290373"/>
            <a:ext cx="486546" cy="486546"/>
          </a:xfrm>
          <a:prstGeom prst="donut">
            <a:avLst>
              <a:gd name="adj" fmla="val 1143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545052" y="1817132"/>
            <a:ext cx="3497582" cy="4691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ดาวเทียมอิน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เทล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แซ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863997" y="4830284"/>
            <a:ext cx="10752747" cy="118686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๒. เหตุผล ดาวเทียมดวงแรกของไทย คือ ดาวเทียมไทยคม –๑</a:t>
            </a:r>
            <a: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เป็นดาวเทียมประเภทดาวเทียมสื่อสาร</a:t>
            </a:r>
            <a: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ถูกส่งขึ้นสู่วงโคจรของโลกใน พ.ศ. ๒๕๓๖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184569" y="832004"/>
            <a:ext cx="5641233" cy="80427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๖. ข้อใดคือดาวเทียมดวงแรกของไทย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545052" y="2540560"/>
            <a:ext cx="3497582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ดาวเทียมไทยคม -๑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545052" y="3263987"/>
            <a:ext cx="3497582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ดาวเทียมชินคอม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545052" y="3933930"/>
            <a:ext cx="3497582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ดาวเทียม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ปอ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85906"/>
            <a:ext cx="1328392" cy="1280949"/>
          </a:xfrm>
          <a:prstGeom prst="rect">
            <a:avLst/>
          </a:prstGeom>
        </p:spPr>
      </p:pic>
      <p:sp>
        <p:nvSpPr>
          <p:cNvPr id="18" name="โดนัท 17">
            <a:extLst>
              <a:ext uri="{FF2B5EF4-FFF2-40B4-BE49-F238E27FC236}">
                <a16:creationId xmlns:a16="http://schemas.microsoft.com/office/drawing/2014/main" xmlns="" id="{492365A4-2041-5C49-9A57-3214358EAA73}"/>
              </a:ext>
            </a:extLst>
          </p:cNvPr>
          <p:cNvSpPr/>
          <p:nvPr/>
        </p:nvSpPr>
        <p:spPr>
          <a:xfrm>
            <a:off x="1545052" y="2536516"/>
            <a:ext cx="486546" cy="486546"/>
          </a:xfrm>
          <a:prstGeom prst="donut">
            <a:avLst>
              <a:gd name="adj" fmla="val 1143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4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545052" y="1988582"/>
            <a:ext cx="3207252" cy="4691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ดาวเทียมไทรอ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1545052" y="4771602"/>
            <a:ext cx="9368023" cy="1218794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๔. เหตุผล ดาวเทียมเพื่อการสำรวจทรัพยากร ได้แก่ ดาวเทียมแลนด์แซ</a:t>
            </a:r>
            <a:r>
              <a:rPr lang="th-TH" sz="32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3200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landsat</a:t>
            </a:r>
            <a: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—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3200" b="1" dirty="0">
              <a:solidFill>
                <a:srgbClr val="FF339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184569" y="927254"/>
            <a:ext cx="6890485" cy="80427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๗. ข้อใดคือดาวเทียมเพื่อการสำรวจทรัพยากร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545052" y="2712010"/>
            <a:ext cx="3207252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ดาวเทียมเอ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โค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545052" y="3435437"/>
            <a:ext cx="3207252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ดาวเทียม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เทล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สตาร์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545052" y="4105380"/>
            <a:ext cx="3207252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ดาวเทียมแลนด์แซ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ต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xmlns="" id="{EEB29BC0-C496-774A-A1C8-66567AFB8513}"/>
              </a:ext>
            </a:extLst>
          </p:cNvPr>
          <p:cNvGrpSpPr/>
          <p:nvPr/>
        </p:nvGrpSpPr>
        <p:grpSpPr>
          <a:xfrm>
            <a:off x="4752304" y="1988582"/>
            <a:ext cx="4378814" cy="469129"/>
            <a:chOff x="4752304" y="1817132"/>
            <a:chExt cx="4378814" cy="469129"/>
          </a:xfrm>
        </p:grpSpPr>
        <p:sp>
          <p:nvSpPr>
            <p:cNvPr id="12" name="สี่เหลี่ยมผืนผ้ามุมมน 11">
              <a:extLst>
                <a:ext uri="{FF2B5EF4-FFF2-40B4-BE49-F238E27FC236}">
                  <a16:creationId xmlns:a16="http://schemas.microsoft.com/office/drawing/2014/main" xmlns="" id="{E976DD58-3837-1940-9C29-28240A40E625}"/>
                </a:ext>
              </a:extLst>
            </p:cNvPr>
            <p:cNvSpPr/>
            <p:nvPr/>
          </p:nvSpPr>
          <p:spPr>
            <a:xfrm>
              <a:off x="5550793" y="1817132"/>
              <a:ext cx="3580325" cy="469129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ใช้ในการพยากรณ์อากาศ</a:t>
              </a:r>
              <a:endPara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3" name="ลูกศรเชื่อมต่อแบบตรง 2">
              <a:extLst>
                <a:ext uri="{FF2B5EF4-FFF2-40B4-BE49-F238E27FC236}">
                  <a16:creationId xmlns:a16="http://schemas.microsoft.com/office/drawing/2014/main" xmlns="" id="{0924F36A-F27A-724E-8899-FEE55AE16571}"/>
                </a:ext>
              </a:extLst>
            </p:cNvPr>
            <p:cNvCxnSpPr>
              <a:stCxn id="31" idx="3"/>
              <a:endCxn id="12" idx="1"/>
            </p:cNvCxnSpPr>
            <p:nvPr/>
          </p:nvCxnSpPr>
          <p:spPr>
            <a:xfrm>
              <a:off x="4752304" y="2032647"/>
              <a:ext cx="798489" cy="19050"/>
            </a:xfrm>
            <a:prstGeom prst="straightConnector1">
              <a:avLst/>
            </a:prstGeom>
            <a:ln w="5080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xmlns="" id="{1182E85E-3C71-FD4C-B302-858275FCDC7F}"/>
              </a:ext>
            </a:extLst>
          </p:cNvPr>
          <p:cNvGrpSpPr/>
          <p:nvPr/>
        </p:nvGrpSpPr>
        <p:grpSpPr>
          <a:xfrm>
            <a:off x="4752304" y="2722677"/>
            <a:ext cx="4378814" cy="469129"/>
            <a:chOff x="4752304" y="1817132"/>
            <a:chExt cx="4378814" cy="469129"/>
          </a:xfrm>
        </p:grpSpPr>
        <p:sp>
          <p:nvSpPr>
            <p:cNvPr id="18" name="สี่เหลี่ยมผืนผ้ามุมมน 17">
              <a:extLst>
                <a:ext uri="{FF2B5EF4-FFF2-40B4-BE49-F238E27FC236}">
                  <a16:creationId xmlns:a16="http://schemas.microsoft.com/office/drawing/2014/main" xmlns="" id="{54742AB3-5788-3B44-B39A-508D92DD7809}"/>
                </a:ext>
              </a:extLst>
            </p:cNvPr>
            <p:cNvSpPr/>
            <p:nvPr/>
          </p:nvSpPr>
          <p:spPr>
            <a:xfrm>
              <a:off x="5550793" y="1817132"/>
              <a:ext cx="3580325" cy="469129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ใช้เพื่อการสื่อสาร</a:t>
              </a:r>
              <a:endPara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9" name="ลูกศรเชื่อมต่อแบบตรง 18">
              <a:extLst>
                <a:ext uri="{FF2B5EF4-FFF2-40B4-BE49-F238E27FC236}">
                  <a16:creationId xmlns:a16="http://schemas.microsoft.com/office/drawing/2014/main" xmlns="" id="{72BE4503-936C-0041-9244-59513CBCD3A4}"/>
                </a:ext>
              </a:extLst>
            </p:cNvPr>
            <p:cNvCxnSpPr>
              <a:endCxn id="18" idx="1"/>
            </p:cNvCxnSpPr>
            <p:nvPr/>
          </p:nvCxnSpPr>
          <p:spPr>
            <a:xfrm>
              <a:off x="4752304" y="2051697"/>
              <a:ext cx="798489" cy="0"/>
            </a:xfrm>
            <a:prstGeom prst="straightConnector1">
              <a:avLst/>
            </a:prstGeom>
            <a:ln w="5080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xmlns="" id="{6526C925-68A0-ED40-8A92-DB6001F69D6F}"/>
              </a:ext>
            </a:extLst>
          </p:cNvPr>
          <p:cNvGrpSpPr/>
          <p:nvPr/>
        </p:nvGrpSpPr>
        <p:grpSpPr>
          <a:xfrm>
            <a:off x="4752304" y="3431015"/>
            <a:ext cx="4378814" cy="469129"/>
            <a:chOff x="4752304" y="1817132"/>
            <a:chExt cx="4378814" cy="469129"/>
          </a:xfrm>
        </p:grpSpPr>
        <p:sp>
          <p:nvSpPr>
            <p:cNvPr id="21" name="สี่เหลี่ยมผืนผ้ามุมมน 20">
              <a:extLst>
                <a:ext uri="{FF2B5EF4-FFF2-40B4-BE49-F238E27FC236}">
                  <a16:creationId xmlns:a16="http://schemas.microsoft.com/office/drawing/2014/main" xmlns="" id="{B0AB4323-BD1B-6A48-B58F-7DFE368AD3C4}"/>
                </a:ext>
              </a:extLst>
            </p:cNvPr>
            <p:cNvSpPr/>
            <p:nvPr/>
          </p:nvSpPr>
          <p:spPr>
            <a:xfrm>
              <a:off x="5550793" y="1817132"/>
              <a:ext cx="3580325" cy="469129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rgbClr val="FF3399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ใช้เพื่อการสื่อสาร</a:t>
              </a:r>
              <a:endPara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2" name="ลูกศรเชื่อมต่อแบบตรง 21">
              <a:extLst>
                <a:ext uri="{FF2B5EF4-FFF2-40B4-BE49-F238E27FC236}">
                  <a16:creationId xmlns:a16="http://schemas.microsoft.com/office/drawing/2014/main" xmlns="" id="{3AD9602E-1F27-3641-A32F-8F8F8E935BBA}"/>
                </a:ext>
              </a:extLst>
            </p:cNvPr>
            <p:cNvCxnSpPr>
              <a:endCxn id="21" idx="1"/>
            </p:cNvCxnSpPr>
            <p:nvPr/>
          </p:nvCxnSpPr>
          <p:spPr>
            <a:xfrm>
              <a:off x="4752304" y="2051697"/>
              <a:ext cx="798489" cy="0"/>
            </a:xfrm>
            <a:prstGeom prst="straightConnector1">
              <a:avLst/>
            </a:prstGeom>
            <a:ln w="5080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รูปภาพ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85906"/>
            <a:ext cx="1328392" cy="1280949"/>
          </a:xfrm>
          <a:prstGeom prst="rect">
            <a:avLst/>
          </a:prstGeom>
        </p:spPr>
      </p:pic>
      <p:sp>
        <p:nvSpPr>
          <p:cNvPr id="33" name="โดนัท 32">
            <a:extLst>
              <a:ext uri="{FF2B5EF4-FFF2-40B4-BE49-F238E27FC236}">
                <a16:creationId xmlns:a16="http://schemas.microsoft.com/office/drawing/2014/main" xmlns="" id="{8B5EAA10-1FBA-9C4F-BF19-6B64865C6902}"/>
              </a:ext>
            </a:extLst>
          </p:cNvPr>
          <p:cNvSpPr/>
          <p:nvPr/>
        </p:nvSpPr>
        <p:spPr>
          <a:xfrm>
            <a:off x="1545052" y="4075560"/>
            <a:ext cx="486546" cy="486546"/>
          </a:xfrm>
          <a:prstGeom prst="donut">
            <a:avLst>
              <a:gd name="adj" fmla="val 1143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3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545050" y="1817132"/>
            <a:ext cx="2591521" cy="4691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ดาวเทียมสื่อสาร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631065" y="4643095"/>
            <a:ext cx="10998557" cy="1382901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๑. เหตุผล ดาวเทียมไท</a:t>
            </a:r>
            <a:r>
              <a:rPr lang="th-TH" b="1" dirty="0" err="1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พัฒ</a:t>
            </a:r>
            <a:r>
              <a:rPr lang="th-TH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เป็นดาวเทียมประเภทดาวเทียมสื่อสาร ที่ถูกออกแบบและสร้างโดยฝีมือคนไทยและสร้างเสร็จเมื่อ พ.ศ. ๒๕๔๐ ได้รับพระราชทานนามเป็นดาวเทียม</a:t>
            </a:r>
            <a:r>
              <a:rPr lang="th-TH" b="1" dirty="0" smtClean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ไทพัฒ </a:t>
            </a:r>
            <a:r>
              <a:rPr lang="th-TH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และถูกส่งขึ้นไปโคจรเมื่อ </a:t>
            </a:r>
            <a:r>
              <a:rPr lang="th-TH" b="1" dirty="0" smtClean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b="1" dirty="0" smtClean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 smtClean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พ.ศ. </a:t>
            </a:r>
            <a:r>
              <a:rPr lang="th-TH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๒๕๔๑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184569" y="832004"/>
            <a:ext cx="6890485" cy="80427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๘</a:t>
            </a:r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ดาวเทียมไท</a:t>
            </a:r>
            <a:r>
              <a:rPr lang="th-TH" sz="4000" b="1" dirty="0" err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พัฒ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จัดเป็นดาวเทียมประเภทใด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545051" y="2540560"/>
            <a:ext cx="2896321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ดาวเทียมจารกรรม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545052" y="3263987"/>
            <a:ext cx="3919578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ดาวเทียมด้าน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545052" y="3933930"/>
            <a:ext cx="3919578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ดาวเทียมสำรวจลักษณะโลก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4334774" y="6461308"/>
            <a:ext cx="10493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85906"/>
            <a:ext cx="1328392" cy="1280949"/>
          </a:xfrm>
          <a:prstGeom prst="rect">
            <a:avLst/>
          </a:prstGeom>
        </p:spPr>
      </p:pic>
      <p:sp>
        <p:nvSpPr>
          <p:cNvPr id="18" name="โดนัท 17">
            <a:extLst>
              <a:ext uri="{FF2B5EF4-FFF2-40B4-BE49-F238E27FC236}">
                <a16:creationId xmlns:a16="http://schemas.microsoft.com/office/drawing/2014/main" xmlns="" id="{9F85BA29-40C3-CB4B-B170-114FE00172C8}"/>
              </a:ext>
            </a:extLst>
          </p:cNvPr>
          <p:cNvSpPr/>
          <p:nvPr/>
        </p:nvSpPr>
        <p:spPr>
          <a:xfrm>
            <a:off x="1545050" y="1813977"/>
            <a:ext cx="486546" cy="486546"/>
          </a:xfrm>
          <a:prstGeom prst="donut">
            <a:avLst>
              <a:gd name="adj" fmla="val 1143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098602" y="2491576"/>
            <a:ext cx="3236172" cy="4691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สถานีอวกาศนานาชาติ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5611910" y="2491576"/>
            <a:ext cx="6305550" cy="274320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๑. เหตุผล สถานีอวกาศเป็นสิ่งที่มนุษย์สร้างขึ้นเพื่อใช้เป็นที่พักและทำงานวิจัยทดลองด้านต่าง ๆ เช่น สถานีอวกาศนานาชาติ เป็นสถานีอวกาศลอยฟ้าขนาดใหญ่ที่สุด สร้างขึ้นเพื่อใช้เป็นห้องปฏิบัติการทางวิทยาศาสตร์และสถานีวิจัยในด้านต่าง</a:t>
            </a:r>
            <a:r>
              <a:rPr lang="en-US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ๆ 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738121" y="851913"/>
            <a:ext cx="6566194" cy="128094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๙. เทคโนโลยีอวกาศข้อใดที่มนุษย์ใช้เป็นที่พัก</a:t>
            </a:r>
            <a:b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และทำงานวิจัยทดลองด้านต่าง ๆ บนอวกาศ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098602" y="3215004"/>
            <a:ext cx="2733169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ดาวเทียม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สปุ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ตน</a:t>
            </a:r>
            <a:r>
              <a:rPr lang="th-TH" sz="3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ิก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098602" y="3938431"/>
            <a:ext cx="2733169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ยานขนส่งอวกาศ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098602" y="4608374"/>
            <a:ext cx="2733169" cy="46912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กล้องโทรทรรศน์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4334774" y="6461308"/>
            <a:ext cx="10493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85906"/>
            <a:ext cx="1328392" cy="1280949"/>
          </a:xfrm>
          <a:prstGeom prst="rect">
            <a:avLst/>
          </a:prstGeom>
        </p:spPr>
      </p:pic>
      <p:sp>
        <p:nvSpPr>
          <p:cNvPr id="16" name="โดนัท 15">
            <a:extLst>
              <a:ext uri="{FF2B5EF4-FFF2-40B4-BE49-F238E27FC236}">
                <a16:creationId xmlns:a16="http://schemas.microsoft.com/office/drawing/2014/main" xmlns="" id="{54AF00F7-9BE3-874D-A544-E371DFD32860}"/>
              </a:ext>
            </a:extLst>
          </p:cNvPr>
          <p:cNvSpPr/>
          <p:nvPr/>
        </p:nvSpPr>
        <p:spPr>
          <a:xfrm>
            <a:off x="1074723" y="2511879"/>
            <a:ext cx="486546" cy="486546"/>
          </a:xfrm>
          <a:prstGeom prst="donut">
            <a:avLst>
              <a:gd name="adj" fmla="val 1143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545053" y="1755923"/>
            <a:ext cx="7062844" cy="612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ทำการวิจัยและปฏิบัติการทดลองที่ไม่สามารถทำได้ในโลก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474927" y="4710841"/>
            <a:ext cx="11343180" cy="1186863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๒. เหตุผล มนุษย์อวกาศที่ออกไปอยู่ในสถานีอวกาศที่โคจรรอบโลก เพื่อทำงานวิจัยด้านต่าง ๆ และปฏิบัติการทดลองที่ไม่สามารถทำได้บนโลก มิใช่เพื่อการท่องเที่ยวในอวกาศ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1184570" y="832004"/>
            <a:ext cx="6914402" cy="80427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๑๐</a:t>
            </a:r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</a:t>
            </a:r>
            <a:r>
              <a:rPr lang="th-TH" sz="40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ไม่ใช่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ประโยชน์ของการสำรวจอวกาศ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545052" y="2479352"/>
            <a:ext cx="7315919" cy="612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ส่งมนุษย์อวกาศไปอยู่ในสถานีอวกาศเพื่อท่องเที่ยวในอวกาศ</a:t>
            </a: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545052" y="3202779"/>
            <a:ext cx="8230319" cy="612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ศึกษาข้อมูลเกี่ยวกับความหนาแน่นของอุณหภูมิของบรรยากาศชั้นสูง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545052" y="3933930"/>
            <a:ext cx="8622206" cy="612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สำรวจความแปรปรวนของลมฟ้าอากาศ และการเปลี่ยนแปลงบนผิวโลก</a:t>
            </a: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85906"/>
            <a:ext cx="1328392" cy="1280949"/>
          </a:xfrm>
          <a:prstGeom prst="rect">
            <a:avLst/>
          </a:prstGeom>
        </p:spPr>
      </p:pic>
      <p:sp>
        <p:nvSpPr>
          <p:cNvPr id="18" name="โดนัท 17">
            <a:extLst>
              <a:ext uri="{FF2B5EF4-FFF2-40B4-BE49-F238E27FC236}">
                <a16:creationId xmlns:a16="http://schemas.microsoft.com/office/drawing/2014/main" xmlns="" id="{AAECD47E-71C5-6641-9E45-3BE1F48062DE}"/>
              </a:ext>
            </a:extLst>
          </p:cNvPr>
          <p:cNvSpPr/>
          <p:nvPr/>
        </p:nvSpPr>
        <p:spPr>
          <a:xfrm>
            <a:off x="1545052" y="2551322"/>
            <a:ext cx="486546" cy="486546"/>
          </a:xfrm>
          <a:prstGeom prst="donut">
            <a:avLst>
              <a:gd name="adj" fmla="val 1143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26" grpId="0" animBg="1"/>
      <p:bldP spid="28" grpId="0" animBg="1"/>
      <p:bldP spid="3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99469" y="1470453"/>
            <a:ext cx="463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ต่อมา พ.ศ. ๒๒๑๑ เซอร์ไอแซก </a:t>
            </a:r>
            <a:b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นิวตัน ได้ประดิษฐ์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กล้องโทรทรรศน์ชนิดสะท้อนแสง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ขึ้น ทำให้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สังเกต</a:t>
            </a:r>
            <a:b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ดาวต่าง ๆ มีความชัดเจนมากขึ้น </a:t>
            </a:r>
            <a:b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จนทำให้นักดาราศาสตร์เข้าใจ</a:t>
            </a:r>
            <a:b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และค้นพบปรากฏการณ์ทาง</a:t>
            </a:r>
            <a:b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ดาราศาสตร์ได้ดีขึ้น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792AB58A-CA3C-C340-9272-168B71C20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375" y="150946"/>
            <a:ext cx="6609331" cy="660933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-1091624" y="5299756"/>
            <a:ext cx="886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กล้องโทรทรรศน์ชนิดหักเหแสง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3EAFFFC5-7554-BD47-9ADE-F56025917C75}"/>
              </a:ext>
            </a:extLst>
          </p:cNvPr>
          <p:cNvSpPr/>
          <p:nvPr/>
        </p:nvSpPr>
        <p:spPr>
          <a:xfrm>
            <a:off x="4047003" y="5299756"/>
            <a:ext cx="886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กล้องโทรทรรศน์ชนิดสะท้อนแสง</a:t>
            </a:r>
            <a:endParaRPr lang="th-TH" sz="4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ADFE73EC-979A-DE4C-9B16-A3DEB721F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34" y="484868"/>
            <a:ext cx="3107791" cy="4814888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xmlns="" id="{034A86B7-9615-F14F-AF57-8954DAD4B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2" y="484868"/>
            <a:ext cx="3107791" cy="4713212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5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Google Drive\วิทยาศาสตร์ 1012 ป.3 - ป.6\ป.6\แก้ไข 2\Charactor\BG-Ti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4" y="-167605"/>
            <a:ext cx="12416589" cy="70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คำบรรยายภาพแบบสี่เหลี่ยมมุมมน 6">
            <a:extLst>
              <a:ext uri="{FF2B5EF4-FFF2-40B4-BE49-F238E27FC236}">
                <a16:creationId xmlns:a16="http://schemas.microsoft.com/office/drawing/2014/main" xmlns="" id="{68298B6B-0ACC-A649-BD40-5EE896A223E4}"/>
              </a:ext>
            </a:extLst>
          </p:cNvPr>
          <p:cNvSpPr/>
          <p:nvPr/>
        </p:nvSpPr>
        <p:spPr>
          <a:xfrm>
            <a:off x="306288" y="500226"/>
            <a:ext cx="7240388" cy="4695567"/>
          </a:xfrm>
          <a:prstGeom prst="wedgeRoundRectCallout">
            <a:avLst>
              <a:gd name="adj1" fmla="val 60711"/>
              <a:gd name="adj2" fmla="val -19023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914400" algn="thaiDist"/>
            <a:endParaRPr lang="th-TH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indent="914400" algn="thaiDist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จจุบันนักวิทยาศาสตร์ได้ปรับปรุงและพัฒนาคุณภาพกล้องโทรทรรศน์มาอย่างต่อเนื่องจนสามารถประดิษฐ์กล้องโทรทรรศน์วิทยุที่สามารถตรวจรับสัญญาณวิทยุจากวัตถุในระยะไกล ๆ ได้ และกล้องโทรทรรศน์อวกาศที่สามารถถ่ายภาพและเก็บข้อมูลทางวิทยาศาสตร์ในชั้นบรรยากาศของโลกได้</a:t>
            </a:r>
          </a:p>
          <a:p>
            <a:pPr indent="914400" algn="thaiDist"/>
            <a:endParaRPr lang="th-TH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195" name="Picture 3" descr="D:\Google Drive\วิทยาศาสตร์ 1012 ป.3 - ป.6\ป.6\แก้ไข 2\Charactor\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04" y="1008285"/>
            <a:ext cx="2824017" cy="50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2D4B3F25-FEFE-0B49-8026-6ED6EC610EBB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5143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Google Drive\วิทยาศาสตร์ 1012 ป.3 - ป.6\ป.6\แก้ไข 2\5\BG\BG_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มุมมน 4"/>
          <p:cNvSpPr/>
          <p:nvPr/>
        </p:nvSpPr>
        <p:spPr>
          <a:xfrm>
            <a:off x="2571750" y="4649261"/>
            <a:ext cx="7943850" cy="17543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715734" y="4649261"/>
            <a:ext cx="9612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กล้องโทรทรรศน์วิทยุ</a:t>
            </a:r>
          </a:p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ขนาดใหญ่ที่สุดในโลก มีเส้นรอบวงยาว ๑.๖ กิโลเมตร</a:t>
            </a:r>
          </a:p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ตั้งอยู่มณฑลกุ้ยโจว ประเทศจีน</a:t>
            </a: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xmlns="" id="{3FD573F6-36FB-AF4F-BAE3-8A2F8EAB17AD}"/>
              </a:ext>
            </a:extLst>
          </p:cNvPr>
          <p:cNvGrpSpPr/>
          <p:nvPr/>
        </p:nvGrpSpPr>
        <p:grpSpPr>
          <a:xfrm>
            <a:off x="3295649" y="342900"/>
            <a:ext cx="6153151" cy="4152900"/>
            <a:chOff x="3295649" y="342900"/>
            <a:chExt cx="6153151" cy="4152900"/>
          </a:xfrm>
        </p:grpSpPr>
        <p:sp>
          <p:nvSpPr>
            <p:cNvPr id="3" name="สี่เหลี่ยมผืนผ้า 2"/>
            <p:cNvSpPr/>
            <p:nvPr/>
          </p:nvSpPr>
          <p:spPr>
            <a:xfrm>
              <a:off x="3295649" y="342900"/>
              <a:ext cx="6153151" cy="41529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4900" y="531785"/>
              <a:ext cx="5472350" cy="3813347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xmlns="" id="{BD5ED597-C3F2-F646-A0A4-6B24C983E999}"/>
              </a:ext>
            </a:extLst>
          </p:cNvPr>
          <p:cNvSpPr/>
          <p:nvPr/>
        </p:nvSpPr>
        <p:spPr>
          <a:xfrm>
            <a:off x="4442839" y="6444682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6792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</TotalTime>
  <Words>2025</Words>
  <Application>Microsoft Office PowerPoint</Application>
  <PresentationFormat>Custom</PresentationFormat>
  <Paragraphs>227</Paragraphs>
  <Slides>58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Angsana New</vt:lpstr>
      <vt:lpstr>Cordia New</vt:lpstr>
      <vt:lpstr>Kanit</vt:lpstr>
      <vt:lpstr>TH Sarabun New</vt:lpstr>
      <vt:lpstr>Calibri</vt:lpstr>
      <vt:lpstr>Itim</vt:lpstr>
      <vt:lpstr>ธีมของ Office</vt:lpstr>
      <vt:lpstr>1_ธีมของ Office</vt:lpstr>
      <vt:lpstr>2_ธีมของ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b' b'</dc:creator>
  <cp:lastModifiedBy>Sopin</cp:lastModifiedBy>
  <cp:revision>105</cp:revision>
  <dcterms:created xsi:type="dcterms:W3CDTF">2019-09-17T06:50:48Z</dcterms:created>
  <dcterms:modified xsi:type="dcterms:W3CDTF">2020-03-06T03:38:22Z</dcterms:modified>
</cp:coreProperties>
</file>