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2"/>
    <p:sldMasterId id="2147483676" r:id="rId3"/>
  </p:sldMasterIdLst>
  <p:sldIdLst>
    <p:sldId id="296" r:id="rId4"/>
    <p:sldId id="297" r:id="rId5"/>
    <p:sldId id="340" r:id="rId6"/>
    <p:sldId id="409" r:id="rId7"/>
    <p:sldId id="347" r:id="rId8"/>
    <p:sldId id="349" r:id="rId9"/>
    <p:sldId id="350" r:id="rId10"/>
    <p:sldId id="386" r:id="rId11"/>
    <p:sldId id="387" r:id="rId12"/>
    <p:sldId id="353" r:id="rId13"/>
    <p:sldId id="356" r:id="rId14"/>
    <p:sldId id="359" r:id="rId15"/>
    <p:sldId id="390" r:id="rId16"/>
    <p:sldId id="391" r:id="rId17"/>
    <p:sldId id="362" r:id="rId18"/>
    <p:sldId id="365" r:id="rId19"/>
    <p:sldId id="366" r:id="rId20"/>
    <p:sldId id="367" r:id="rId21"/>
    <p:sldId id="368" r:id="rId22"/>
    <p:sldId id="392" r:id="rId23"/>
    <p:sldId id="393" r:id="rId24"/>
    <p:sldId id="369" r:id="rId25"/>
    <p:sldId id="370" r:id="rId26"/>
    <p:sldId id="372" r:id="rId27"/>
    <p:sldId id="394" r:id="rId28"/>
    <p:sldId id="373" r:id="rId29"/>
    <p:sldId id="374" r:id="rId30"/>
    <p:sldId id="410" r:id="rId31"/>
    <p:sldId id="377" r:id="rId32"/>
    <p:sldId id="378" r:id="rId33"/>
    <p:sldId id="379" r:id="rId34"/>
    <p:sldId id="411" r:id="rId35"/>
    <p:sldId id="395" r:id="rId36"/>
    <p:sldId id="396" r:id="rId37"/>
    <p:sldId id="381" r:id="rId38"/>
    <p:sldId id="382" r:id="rId39"/>
    <p:sldId id="397" r:id="rId40"/>
    <p:sldId id="398" r:id="rId41"/>
    <p:sldId id="399" r:id="rId42"/>
    <p:sldId id="384" r:id="rId43"/>
    <p:sldId id="385" r:id="rId44"/>
    <p:sldId id="300" r:id="rId45"/>
    <p:sldId id="400" r:id="rId46"/>
    <p:sldId id="401" r:id="rId47"/>
    <p:sldId id="402" r:id="rId48"/>
    <p:sldId id="403" r:id="rId49"/>
    <p:sldId id="404" r:id="rId50"/>
    <p:sldId id="405" r:id="rId51"/>
    <p:sldId id="406" r:id="rId52"/>
    <p:sldId id="407" r:id="rId53"/>
    <p:sldId id="408" r:id="rId54"/>
  </p:sldIdLst>
  <p:sldSz cx="12192000" cy="6858000"/>
  <p:notesSz cx="6858000" cy="9144000"/>
  <p:embeddedFontLst>
    <p:embeddedFont>
      <p:font typeface="Angsana New" pitchFamily="18" charset="-34"/>
      <p:regular r:id="rId55"/>
      <p:bold r:id="rId56"/>
      <p:italic r:id="rId57"/>
      <p:boldItalic r:id="rId58"/>
    </p:embeddedFont>
    <p:embeddedFont>
      <p:font typeface="Itim" charset="-34"/>
      <p:regular r:id="rId59"/>
    </p:embeddedFont>
    <p:embeddedFont>
      <p:font typeface="Kodchasan SemiBold" charset="-34"/>
      <p:regular r:id="rId60"/>
      <p:bold r:id="rId61"/>
      <p:italic r:id="rId62"/>
      <p:boldItalic r:id="rId63"/>
    </p:embeddedFont>
    <p:embeddedFont>
      <p:font typeface="Kanit" charset="-34"/>
      <p:regular r:id="rId64"/>
      <p:bold r:id="rId65"/>
      <p:italic r:id="rId66"/>
      <p:boldItalic r:id="rId67"/>
    </p:embeddedFont>
    <p:embeddedFont>
      <p:font typeface="TH Sarabun New" pitchFamily="34" charset="-34"/>
      <p:regular r:id="rId68"/>
      <p:bold r:id="rId69"/>
      <p:italic r:id="rId70"/>
      <p:boldItalic r:id="rId71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6600"/>
    <a:srgbClr val="F3704B"/>
    <a:srgbClr val="5AC4BE"/>
    <a:srgbClr val="BCD85F"/>
    <a:srgbClr val="FF3399"/>
    <a:srgbClr val="F99D34"/>
    <a:srgbClr val="C9A4E4"/>
    <a:srgbClr val="F593E7"/>
    <a:srgbClr val="E38A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88" autoAdjust="0"/>
    <p:restoredTop sz="94660"/>
  </p:normalViewPr>
  <p:slideViewPr>
    <p:cSldViewPr snapToGrid="0">
      <p:cViewPr>
        <p:scale>
          <a:sx n="82" d="100"/>
          <a:sy n="82" d="100"/>
        </p:scale>
        <p:origin x="-666" y="-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74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font" Target="fonts/font7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font" Target="fonts/font15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font" Target="fonts/font8.fntdata"/><Relationship Id="rId70" Type="http://schemas.openxmlformats.org/officeDocument/2006/relationships/font" Target="fonts/font16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3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font" Target="fonts/font1.fntdata"/><Relationship Id="rId7" Type="http://schemas.openxmlformats.org/officeDocument/2006/relationships/slide" Target="slides/slide4.xml"/><Relationship Id="rId71" Type="http://schemas.openxmlformats.org/officeDocument/2006/relationships/font" Target="fonts/font1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dirty="0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40283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90904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76045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40481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3017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6608805" y="4478123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27018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dirty="0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14677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9356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633937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90904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618599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703514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90904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44896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37500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933257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973236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696425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90904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0950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674950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9031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6608805" y="4478123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943234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dirty="0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175755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39295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69450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987369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90904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429421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50915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90904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755082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604324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679084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508332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90904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953671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595979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01117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383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90904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66129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23720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90904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59837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76494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70474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30330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กล่องข้อความ 7"/>
          <p:cNvSpPr txBox="1"/>
          <p:nvPr userDrawn="1"/>
        </p:nvSpPr>
        <p:spPr>
          <a:xfrm>
            <a:off x="8354090" y="6525738"/>
            <a:ext cx="3837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solidFill>
                  <a:schemeClr val="bg1"/>
                </a:solidFill>
                <a:latin typeface="Kodchasan SemiBold" panose="00000700000000000000" pitchFamily="2" charset="-34"/>
                <a:cs typeface="Kodchasan SemiBold" panose="00000700000000000000" pitchFamily="2" charset="-34"/>
              </a:rPr>
              <a:t>วิทยาศาสตร์ ชั้นประถมศึกษาปีที่ ๓</a:t>
            </a:r>
          </a:p>
        </p:txBody>
      </p:sp>
      <p:pic>
        <p:nvPicPr>
          <p:cNvPr id="4098" name="Picture 2" descr="D:\Google Drive\วิทยาศาสตร์ 1012 ป.3 - ป.6\ป.6\แก้ไข 2\6\BG\05.pn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xmlns="" id="{B50432AC-986B-C240-9F40-E5F6716AF514}"/>
              </a:ext>
            </a:extLst>
          </p:cNvPr>
          <p:cNvSpPr/>
          <p:nvPr userDrawn="1"/>
        </p:nvSpPr>
        <p:spPr>
          <a:xfrm>
            <a:off x="4369608" y="6448794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741704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กล่องข้อความ 7"/>
          <p:cNvSpPr txBox="1"/>
          <p:nvPr userDrawn="1"/>
        </p:nvSpPr>
        <p:spPr>
          <a:xfrm>
            <a:off x="8354090" y="6525738"/>
            <a:ext cx="3837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solidFill>
                  <a:schemeClr val="bg1"/>
                </a:solidFill>
                <a:latin typeface="Kodchasan SemiBold" panose="00000700000000000000" pitchFamily="2" charset="-34"/>
                <a:cs typeface="Kodchasan SemiBold" panose="00000700000000000000" pitchFamily="2" charset="-34"/>
              </a:rPr>
              <a:t>วิทยาศาสตร์ ชั้นประถมศึกษาปีที่ ๓</a:t>
            </a:r>
          </a:p>
        </p:txBody>
      </p:sp>
      <p:pic>
        <p:nvPicPr>
          <p:cNvPr id="2" name="รูปภาพ 1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xmlns="" id="{EFF44736-FA21-CE48-88B7-A7252DFEBA73}"/>
              </a:ext>
            </a:extLst>
          </p:cNvPr>
          <p:cNvSpPr/>
          <p:nvPr userDrawn="1"/>
        </p:nvSpPr>
        <p:spPr>
          <a:xfrm>
            <a:off x="4369608" y="6448794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1983817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กล่องข้อความ 7"/>
          <p:cNvSpPr txBox="1"/>
          <p:nvPr userDrawn="1"/>
        </p:nvSpPr>
        <p:spPr>
          <a:xfrm>
            <a:off x="8354090" y="6525738"/>
            <a:ext cx="3837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solidFill>
                  <a:schemeClr val="bg1"/>
                </a:solidFill>
                <a:latin typeface="Kodchasan SemiBold" panose="00000700000000000000" pitchFamily="2" charset="-34"/>
                <a:cs typeface="Kodchasan SemiBold" panose="00000700000000000000" pitchFamily="2" charset="-34"/>
              </a:rPr>
              <a:t>วิทยาศาสตร์ ชั้นประถมศึกษาปีที่ ๓</a:t>
            </a:r>
          </a:p>
        </p:txBody>
      </p:sp>
      <p:pic>
        <p:nvPicPr>
          <p:cNvPr id="4" name="Picture 2" descr="D:\Google Drive\วิทยาศาสตร์ 1012 ป.3 - ป.6\ป.6\แก้ไข 2\6\BG\06.png">
            <a:extLst>
              <a:ext uri="{FF2B5EF4-FFF2-40B4-BE49-F238E27FC236}">
                <a16:creationId xmlns:a16="http://schemas.microsoft.com/office/drawing/2014/main" xmlns="" id="{B23B3B92-74AC-804A-9FD6-D64C8B7FCC2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xmlns="" id="{D8DD7ED4-E6E4-1244-8142-E17E5B6C74A2}"/>
              </a:ext>
            </a:extLst>
          </p:cNvPr>
          <p:cNvSpPr/>
          <p:nvPr userDrawn="1"/>
        </p:nvSpPr>
        <p:spPr>
          <a:xfrm>
            <a:off x="4369608" y="6448794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3111536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2" descr="D:\Google Drive\วิทยาศาสตร์ 1012 ป.3 - ป.6\ป.6\logo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31" b="65797"/>
          <a:stretch/>
        </p:blipFill>
        <p:spPr bwMode="auto">
          <a:xfrm>
            <a:off x="9806152" y="3417"/>
            <a:ext cx="2385850" cy="234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10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8475" y="338644"/>
            <a:ext cx="5027730" cy="5192782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391190" y="5785506"/>
            <a:ext cx="114096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หินอัคนีเกิดจากแมกมาหรือลาวาเย็นตัวลง</a:t>
            </a:r>
          </a:p>
        </p:txBody>
      </p:sp>
      <p:sp>
        <p:nvSpPr>
          <p:cNvPr id="3" name="สี่เหลี่ยมผืนผ้ามุมมน 2">
            <a:extLst>
              <a:ext uri="{FF2B5EF4-FFF2-40B4-BE49-F238E27FC236}">
                <a16:creationId xmlns:a16="http://schemas.microsoft.com/office/drawing/2014/main" xmlns="" id="{2AEFCED3-80D9-EC4E-A342-4AE562811D51}"/>
              </a:ext>
            </a:extLst>
          </p:cNvPr>
          <p:cNvSpPr/>
          <p:nvPr/>
        </p:nvSpPr>
        <p:spPr>
          <a:xfrm>
            <a:off x="1657598" y="1526921"/>
            <a:ext cx="1382751" cy="825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9525" algn="ctr">
              <a:lnSpc>
                <a:spcPts val="4000"/>
              </a:lnSpc>
            </a:pP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หินอัคนี</a:t>
            </a:r>
          </a:p>
        </p:txBody>
      </p:sp>
      <p:cxnSp>
        <p:nvCxnSpPr>
          <p:cNvPr id="9" name="ลูกศรเชื่อมต่อแบบตรง 8">
            <a:extLst>
              <a:ext uri="{FF2B5EF4-FFF2-40B4-BE49-F238E27FC236}">
                <a16:creationId xmlns:a16="http://schemas.microsoft.com/office/drawing/2014/main" xmlns="" id="{D8FF8E32-F684-574B-A389-DBE643DBC004}"/>
              </a:ext>
            </a:extLst>
          </p:cNvPr>
          <p:cNvCxnSpPr>
            <a:stCxn id="3" idx="3"/>
          </p:cNvCxnSpPr>
          <p:nvPr/>
        </p:nvCxnSpPr>
        <p:spPr>
          <a:xfrm>
            <a:off x="3040349" y="1939517"/>
            <a:ext cx="2892100" cy="18082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ลูกศรเชื่อมต่อแบบตรง 9">
            <a:extLst>
              <a:ext uri="{FF2B5EF4-FFF2-40B4-BE49-F238E27FC236}">
                <a16:creationId xmlns:a16="http://schemas.microsoft.com/office/drawing/2014/main" xmlns="" id="{FF0051D3-A4F8-5A4B-8EC1-53C7A34D666E}"/>
              </a:ext>
            </a:extLst>
          </p:cNvPr>
          <p:cNvCxnSpPr>
            <a:cxnSpLocks/>
            <a:stCxn id="3" idx="3"/>
          </p:cNvCxnSpPr>
          <p:nvPr/>
        </p:nvCxnSpPr>
        <p:spPr>
          <a:xfrm flipV="1">
            <a:off x="3040349" y="1291923"/>
            <a:ext cx="3055648" cy="647594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สี่เหลี่ยมผืนผ้ามุมมน 12">
            <a:extLst>
              <a:ext uri="{FF2B5EF4-FFF2-40B4-BE49-F238E27FC236}">
                <a16:creationId xmlns:a16="http://schemas.microsoft.com/office/drawing/2014/main" xmlns="" id="{B08CD8EF-9A35-B446-A729-E2252A9B06DD}"/>
              </a:ext>
            </a:extLst>
          </p:cNvPr>
          <p:cNvSpPr/>
          <p:nvPr/>
        </p:nvSpPr>
        <p:spPr>
          <a:xfrm>
            <a:off x="8378951" y="3340350"/>
            <a:ext cx="1382751" cy="82519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9525" algn="ctr">
              <a:lnSpc>
                <a:spcPts val="4000"/>
              </a:lnSpc>
            </a:pP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ลาวา</a:t>
            </a:r>
          </a:p>
        </p:txBody>
      </p:sp>
      <p:cxnSp>
        <p:nvCxnSpPr>
          <p:cNvPr id="16" name="ลูกศรเชื่อมต่อแบบตรง 15">
            <a:extLst>
              <a:ext uri="{FF2B5EF4-FFF2-40B4-BE49-F238E27FC236}">
                <a16:creationId xmlns:a16="http://schemas.microsoft.com/office/drawing/2014/main" xmlns="" id="{4A525A67-1F24-A242-9EC7-7BD285216F4F}"/>
              </a:ext>
            </a:extLst>
          </p:cNvPr>
          <p:cNvCxnSpPr>
            <a:cxnSpLocks/>
          </p:cNvCxnSpPr>
          <p:nvPr/>
        </p:nvCxnSpPr>
        <p:spPr>
          <a:xfrm flipH="1" flipV="1">
            <a:off x="6095998" y="3704477"/>
            <a:ext cx="2282953" cy="48468"/>
          </a:xfrm>
          <a:prstGeom prst="straightConnector1">
            <a:avLst/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ลูกศรเชื่อมต่อแบบตรง 17">
            <a:extLst>
              <a:ext uri="{FF2B5EF4-FFF2-40B4-BE49-F238E27FC236}">
                <a16:creationId xmlns:a16="http://schemas.microsoft.com/office/drawing/2014/main" xmlns="" id="{80A11BDC-8A89-9C45-8A40-C0AB4479153D}"/>
              </a:ext>
            </a:extLst>
          </p:cNvPr>
          <p:cNvCxnSpPr>
            <a:cxnSpLocks/>
          </p:cNvCxnSpPr>
          <p:nvPr/>
        </p:nvCxnSpPr>
        <p:spPr>
          <a:xfrm flipH="1">
            <a:off x="6465275" y="3961891"/>
            <a:ext cx="2282953" cy="203650"/>
          </a:xfrm>
          <a:prstGeom prst="straightConnector1">
            <a:avLst/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สี่เหลี่ยมผืนผ้ามุมมน 19">
            <a:extLst>
              <a:ext uri="{FF2B5EF4-FFF2-40B4-BE49-F238E27FC236}">
                <a16:creationId xmlns:a16="http://schemas.microsoft.com/office/drawing/2014/main" xmlns="" id="{4F04BD33-83F6-7C49-878B-5965ADD60B2C}"/>
              </a:ext>
            </a:extLst>
          </p:cNvPr>
          <p:cNvSpPr/>
          <p:nvPr/>
        </p:nvSpPr>
        <p:spPr>
          <a:xfrm>
            <a:off x="8378950" y="4496720"/>
            <a:ext cx="1382751" cy="82519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9525" algn="ctr">
              <a:lnSpc>
                <a:spcPts val="4000"/>
              </a:lnSpc>
            </a:pP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แมก</a:t>
            </a:r>
            <a:r>
              <a:rPr lang="th-TH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มา</a:t>
            </a:r>
            <a:endParaRPr lang="th-TH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cxnSp>
        <p:nvCxnSpPr>
          <p:cNvPr id="21" name="ลูกศรเชื่อมต่อแบบตรง 20">
            <a:extLst>
              <a:ext uri="{FF2B5EF4-FFF2-40B4-BE49-F238E27FC236}">
                <a16:creationId xmlns:a16="http://schemas.microsoft.com/office/drawing/2014/main" xmlns="" id="{996A9D6D-874B-8C45-BB56-4E6135F6513E}"/>
              </a:ext>
            </a:extLst>
          </p:cNvPr>
          <p:cNvCxnSpPr>
            <a:cxnSpLocks/>
          </p:cNvCxnSpPr>
          <p:nvPr/>
        </p:nvCxnSpPr>
        <p:spPr>
          <a:xfrm flipH="1" flipV="1">
            <a:off x="6263450" y="4821106"/>
            <a:ext cx="2115501" cy="116321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xmlns="" id="{492D619B-ED5C-974B-8972-2A6BD82617E6}"/>
              </a:ext>
            </a:extLst>
          </p:cNvPr>
          <p:cNvSpPr txBox="1"/>
          <p:nvPr/>
        </p:nvSpPr>
        <p:spPr>
          <a:xfrm>
            <a:off x="7591865" y="1365375"/>
            <a:ext cx="37799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ลาวาเย็นตัวลงอย่างรวดเร็ว </a:t>
            </a:r>
            <a:b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เกิดผลึกแร่ขนาดเล็ก </a:t>
            </a:r>
          </a:p>
          <a:p>
            <a:pPr algn="ctr"/>
            <a:endParaRPr lang="th-TH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xmlns="" id="{FAFCBE9C-CB00-D94E-9294-D68A16E21170}"/>
              </a:ext>
            </a:extLst>
          </p:cNvPr>
          <p:cNvSpPr txBox="1"/>
          <p:nvPr/>
        </p:nvSpPr>
        <p:spPr>
          <a:xfrm>
            <a:off x="1240782" y="3961891"/>
            <a:ext cx="3376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แมกมาเย็นตัวลงช้า ๆ </a:t>
            </a:r>
            <a:b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เกิดผลึกแร่ขนาดใหญ่ </a:t>
            </a:r>
            <a:endParaRPr lang="th-TH" sz="3600" b="1" dirty="0"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7832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AppData\Local\Temp\Rar$DRa0.554\5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/>
          </a:p>
        </p:txBody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D0AE24B8-B78F-C842-AEDD-F3114B3B217D}"/>
              </a:ext>
            </a:extLst>
          </p:cNvPr>
          <p:cNvGrpSpPr/>
          <p:nvPr/>
        </p:nvGrpSpPr>
        <p:grpSpPr>
          <a:xfrm>
            <a:off x="409575" y="1803253"/>
            <a:ext cx="11372850" cy="3657021"/>
            <a:chOff x="409575" y="1803253"/>
            <a:chExt cx="11372850" cy="3657021"/>
          </a:xfrm>
        </p:grpSpPr>
        <p:sp>
          <p:nvSpPr>
            <p:cNvPr id="6" name="สี่เหลี่ยมผืนผ้า 5"/>
            <p:cNvSpPr/>
            <p:nvPr/>
          </p:nvSpPr>
          <p:spPr>
            <a:xfrm>
              <a:off x="409575" y="1803253"/>
              <a:ext cx="11372850" cy="365702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สี่เหลี่ยมผืนผ้า 7"/>
            <p:cNvSpPr/>
            <p:nvPr/>
          </p:nvSpPr>
          <p:spPr>
            <a:xfrm>
              <a:off x="591479" y="2164170"/>
              <a:ext cx="10948478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914400" algn="thaiDist"/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เมื่อหลายพันล้านปีมาแล้วเปลือกโลกเกิดการสึกกร่อนผุพังทำให้ก้อนหิน</a:t>
              </a:r>
              <a:b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มีขนาดเล็กลงเป็นกรวด ทราย และโคลน ซึ่งเรียกว่า </a:t>
              </a:r>
              <a:r>
                <a:rPr lang="th-TH" sz="3600" b="1" dirty="0">
                  <a:solidFill>
                    <a:schemeClr val="accent1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ตะกอน</a:t>
              </a: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ตะกอนจะถูกน้ำพัด</a:t>
              </a:r>
              <a:r>
                <a:rPr lang="th-TH" sz="36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พา</a:t>
              </a:r>
              <a:br>
                <a:rPr lang="th-TH" sz="36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ไป</a:t>
              </a: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สะสมทับถมกัน เมื่อเวลาผ่านไปตะกอนก็จะทับถมเป็นชั้น ๆ อัดแน่นจนกลายเป็นหิน ซึ่งเรียกว่า </a:t>
              </a:r>
              <a:r>
                <a:rPr lang="th-TH" sz="3600" b="1" dirty="0">
                  <a:solidFill>
                    <a:schemeClr val="accent1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หินตะกอน </a:t>
              </a: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เรามักจะพบซากของพืชและสัตว์ที่กลายเป็น</a:t>
              </a:r>
              <a:r>
                <a:rPr lang="th-TH" sz="36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หินอยู่</a:t>
              </a: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ในหินตะกอน เราเรียกซากพืชและสัตว์ที่กลายเป็นหินว่า</a:t>
              </a:r>
              <a:r>
                <a:rPr lang="th-TH" sz="3600" b="1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ซากดึกดำบรรพ์ </a:t>
              </a:r>
              <a:r>
                <a:rPr lang="th-TH" sz="36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หรือ </a:t>
              </a:r>
              <a:r>
                <a:rPr lang="th-TH" sz="3600" b="1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ฟอสซิล</a:t>
              </a:r>
            </a:p>
          </p:txBody>
        </p:sp>
      </p:grpSp>
      <p:sp>
        <p:nvSpPr>
          <p:cNvPr id="4" name="สี่เหลี่ยมผืนผ้ามุมมน 3">
            <a:extLst>
              <a:ext uri="{FF2B5EF4-FFF2-40B4-BE49-F238E27FC236}">
                <a16:creationId xmlns:a16="http://schemas.microsoft.com/office/drawing/2014/main" xmlns="" id="{2AEFCED3-80D9-EC4E-A342-4AE562811D51}"/>
              </a:ext>
            </a:extLst>
          </p:cNvPr>
          <p:cNvSpPr/>
          <p:nvPr/>
        </p:nvSpPr>
        <p:spPr>
          <a:xfrm>
            <a:off x="409575" y="701730"/>
            <a:ext cx="1856567" cy="825191"/>
          </a:xfrm>
          <a:prstGeom prst="roundRect">
            <a:avLst/>
          </a:prstGeom>
          <a:solidFill>
            <a:srgbClr val="F370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9525" algn="ctr"/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หินตะกอน</a:t>
            </a: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58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1471606" y="5741838"/>
            <a:ext cx="924878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หินตะกอนเกิดจากการอัดแน่นของตะกอนขนาดต่าง ๆ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xmlns="" id="{8E7E480F-3AFB-FE48-AD79-50530F103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352" y="193911"/>
            <a:ext cx="5656900" cy="5515155"/>
          </a:xfrm>
          <a:prstGeom prst="rect">
            <a:avLst/>
          </a:prstGeom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xmlns="" id="{7E22661D-768E-2646-96B3-5416A3DA9BDC}"/>
              </a:ext>
            </a:extLst>
          </p:cNvPr>
          <p:cNvSpPr txBox="1"/>
          <p:nvPr/>
        </p:nvSpPr>
        <p:spPr>
          <a:xfrm>
            <a:off x="2541320" y="2815389"/>
            <a:ext cx="22649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การยกตัวขึ้น </a:t>
            </a:r>
            <a:endParaRPr lang="en-US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การกร่อน </a:t>
            </a:r>
          </a:p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การพัดพา </a:t>
            </a:r>
            <a:endParaRPr lang="en-US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และการทับถม </a:t>
            </a:r>
          </a:p>
          <a:p>
            <a:pPr algn="ctr"/>
            <a:endParaRPr lang="th-TH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xmlns="" id="{E2A44134-FEF5-FC4F-BCE3-1D96266215F3}"/>
              </a:ext>
            </a:extLst>
          </p:cNvPr>
          <p:cNvSpPr txBox="1"/>
          <p:nvPr/>
        </p:nvSpPr>
        <p:spPr>
          <a:xfrm>
            <a:off x="7220198" y="2019742"/>
            <a:ext cx="3384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การอัดแน่นเป็นหิน </a:t>
            </a:r>
            <a:endParaRPr lang="th-TH" sz="3600" b="1" dirty="0"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xmlns="" id="{6D07D482-B687-2946-850A-5C78434394A4}"/>
              </a:ext>
            </a:extLst>
          </p:cNvPr>
          <p:cNvGrpSpPr/>
          <p:nvPr/>
        </p:nvGrpSpPr>
        <p:grpSpPr>
          <a:xfrm>
            <a:off x="1113905" y="1194551"/>
            <a:ext cx="4182490" cy="825191"/>
            <a:chOff x="1587335" y="1808162"/>
            <a:chExt cx="3709060" cy="825191"/>
          </a:xfrm>
        </p:grpSpPr>
        <p:sp>
          <p:nvSpPr>
            <p:cNvPr id="10" name="สี่เหลี่ยมผืนผ้ามุมมน 9">
              <a:extLst>
                <a:ext uri="{FF2B5EF4-FFF2-40B4-BE49-F238E27FC236}">
                  <a16:creationId xmlns:a16="http://schemas.microsoft.com/office/drawing/2014/main" xmlns="" id="{00B6A7F8-C705-E34C-80A7-5EDA8A921304}"/>
                </a:ext>
              </a:extLst>
            </p:cNvPr>
            <p:cNvSpPr/>
            <p:nvPr/>
          </p:nvSpPr>
          <p:spPr>
            <a:xfrm>
              <a:off x="1587335" y="1808162"/>
              <a:ext cx="1270659" cy="82519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9525" algn="thaiDist">
                <a:lnSpc>
                  <a:spcPts val="4000"/>
                </a:lnSpc>
              </a:pP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ตะกอน</a:t>
              </a:r>
            </a:p>
          </p:txBody>
        </p:sp>
        <p:cxnSp>
          <p:nvCxnSpPr>
            <p:cNvPr id="11" name="ลูกศรเชื่อมต่อแบบตรง 10">
              <a:extLst>
                <a:ext uri="{FF2B5EF4-FFF2-40B4-BE49-F238E27FC236}">
                  <a16:creationId xmlns:a16="http://schemas.microsoft.com/office/drawing/2014/main" xmlns="" id="{98B83E2A-6730-5C47-AB4A-AA4123CFF808}"/>
                </a:ext>
              </a:extLst>
            </p:cNvPr>
            <p:cNvCxnSpPr>
              <a:cxnSpLocks/>
              <a:stCxn id="10" idx="3"/>
            </p:cNvCxnSpPr>
            <p:nvPr/>
          </p:nvCxnSpPr>
          <p:spPr>
            <a:xfrm>
              <a:off x="2857994" y="2220758"/>
              <a:ext cx="2438401" cy="0"/>
            </a:xfrm>
            <a:prstGeom prst="straightConnector1">
              <a:avLst/>
            </a:prstGeom>
            <a:ln w="635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3CC49FF8-2415-F347-B530-C2CB43438511}"/>
              </a:ext>
            </a:extLst>
          </p:cNvPr>
          <p:cNvGrpSpPr/>
          <p:nvPr/>
        </p:nvGrpSpPr>
        <p:grpSpPr>
          <a:xfrm>
            <a:off x="7799527" y="4350346"/>
            <a:ext cx="4095985" cy="825191"/>
            <a:chOff x="7799528" y="4963957"/>
            <a:chExt cx="3458280" cy="825191"/>
          </a:xfrm>
        </p:grpSpPr>
        <p:sp>
          <p:nvSpPr>
            <p:cNvPr id="14" name="สี่เหลี่ยมผืนผ้ามุมมน 13">
              <a:extLst>
                <a:ext uri="{FF2B5EF4-FFF2-40B4-BE49-F238E27FC236}">
                  <a16:creationId xmlns:a16="http://schemas.microsoft.com/office/drawing/2014/main" xmlns="" id="{55E4BC5A-2763-904A-8B09-CB48DC9126BE}"/>
                </a:ext>
              </a:extLst>
            </p:cNvPr>
            <p:cNvSpPr/>
            <p:nvPr/>
          </p:nvSpPr>
          <p:spPr>
            <a:xfrm>
              <a:off x="9528668" y="4963957"/>
              <a:ext cx="1729140" cy="825191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9525" algn="ctr">
                <a:lnSpc>
                  <a:spcPts val="4000"/>
                </a:lnSpc>
              </a:pP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หินตะกอน</a:t>
              </a:r>
            </a:p>
          </p:txBody>
        </p:sp>
        <p:cxnSp>
          <p:nvCxnSpPr>
            <p:cNvPr id="17" name="ลูกศรเชื่อมต่อแบบตรง 16">
              <a:extLst>
                <a:ext uri="{FF2B5EF4-FFF2-40B4-BE49-F238E27FC236}">
                  <a16:creationId xmlns:a16="http://schemas.microsoft.com/office/drawing/2014/main" xmlns="" id="{A4F32581-C9F4-084B-AC80-B210B7828949}"/>
                </a:ext>
              </a:extLst>
            </p:cNvPr>
            <p:cNvCxnSpPr>
              <a:cxnSpLocks/>
              <a:stCxn id="14" idx="1"/>
            </p:cNvCxnSpPr>
            <p:nvPr/>
          </p:nvCxnSpPr>
          <p:spPr>
            <a:xfrm flipH="1">
              <a:off x="7799528" y="5376553"/>
              <a:ext cx="1729140" cy="323603"/>
            </a:xfrm>
            <a:prstGeom prst="straightConnector1">
              <a:avLst/>
            </a:prstGeom>
            <a:ln w="635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7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มุมมน 8">
            <a:extLst>
              <a:ext uri="{FF2B5EF4-FFF2-40B4-BE49-F238E27FC236}">
                <a16:creationId xmlns:a16="http://schemas.microsoft.com/office/drawing/2014/main" xmlns="" id="{926A6BB4-0095-D845-90B6-AF5B1611AB65}"/>
              </a:ext>
            </a:extLst>
          </p:cNvPr>
          <p:cNvSpPr/>
          <p:nvPr/>
        </p:nvSpPr>
        <p:spPr>
          <a:xfrm>
            <a:off x="3804014" y="608536"/>
            <a:ext cx="4434130" cy="7809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ตัวอย่างของหินตะกอน </a:t>
            </a:r>
            <a:endParaRPr lang="th-TH" sz="3600" b="1" dirty="0"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xmlns="" id="{43CD421D-0773-7144-890A-DC273A070D41}"/>
              </a:ext>
            </a:extLst>
          </p:cNvPr>
          <p:cNvGrpSpPr/>
          <p:nvPr/>
        </p:nvGrpSpPr>
        <p:grpSpPr>
          <a:xfrm>
            <a:off x="1110846" y="1593939"/>
            <a:ext cx="10667836" cy="3933828"/>
            <a:chOff x="1324600" y="1593939"/>
            <a:chExt cx="10667836" cy="3933828"/>
          </a:xfrm>
        </p:grpSpPr>
        <p:sp>
          <p:nvSpPr>
            <p:cNvPr id="16" name="สี่เหลี่ยมผืนผ้ามุมมน 15">
              <a:extLst>
                <a:ext uri="{FF2B5EF4-FFF2-40B4-BE49-F238E27FC236}">
                  <a16:creationId xmlns:a16="http://schemas.microsoft.com/office/drawing/2014/main" xmlns="" id="{CC90D92E-8799-B84F-AA95-01F04FEC48B6}"/>
                </a:ext>
              </a:extLst>
            </p:cNvPr>
            <p:cNvSpPr/>
            <p:nvPr/>
          </p:nvSpPr>
          <p:spPr>
            <a:xfrm>
              <a:off x="1324600" y="4472915"/>
              <a:ext cx="2897218" cy="1054852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เกิดจากโคลนและ</a:t>
              </a:r>
              <a:br>
                <a:rPr lang="th-TH" sz="3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ดินเหนียวอัดกันแน่น </a:t>
              </a:r>
            </a:p>
          </p:txBody>
        </p:sp>
        <p:grpSp>
          <p:nvGrpSpPr>
            <p:cNvPr id="7" name="กลุ่ม 6">
              <a:extLst>
                <a:ext uri="{FF2B5EF4-FFF2-40B4-BE49-F238E27FC236}">
                  <a16:creationId xmlns:a16="http://schemas.microsoft.com/office/drawing/2014/main" xmlns="" id="{B1D169B6-3A51-9E42-B2CE-CFED96FF1104}"/>
                </a:ext>
              </a:extLst>
            </p:cNvPr>
            <p:cNvGrpSpPr/>
            <p:nvPr/>
          </p:nvGrpSpPr>
          <p:grpSpPr>
            <a:xfrm>
              <a:off x="1360137" y="1593939"/>
              <a:ext cx="2826145" cy="2561474"/>
              <a:chOff x="369832" y="1593939"/>
              <a:chExt cx="2826145" cy="2561474"/>
            </a:xfrm>
          </p:grpSpPr>
          <p:sp>
            <p:nvSpPr>
              <p:cNvPr id="2" name="กล่องข้อความ 1"/>
              <p:cNvSpPr txBox="1"/>
              <p:nvPr/>
            </p:nvSpPr>
            <p:spPr>
              <a:xfrm>
                <a:off x="1484576" y="2210829"/>
                <a:ext cx="18473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th-TH" sz="3000" b="1" dirty="0"/>
              </a:p>
            </p:txBody>
          </p:sp>
          <p:sp>
            <p:nvSpPr>
              <p:cNvPr id="10" name="สี่เหลี่ยมผืนผ้ามุมมน 9">
                <a:extLst>
                  <a:ext uri="{FF2B5EF4-FFF2-40B4-BE49-F238E27FC236}">
                    <a16:creationId xmlns:a16="http://schemas.microsoft.com/office/drawing/2014/main" xmlns="" id="{AC2D884A-B137-7740-BF72-9583902E863E}"/>
                  </a:ext>
                </a:extLst>
              </p:cNvPr>
              <p:cNvSpPr/>
              <p:nvPr/>
            </p:nvSpPr>
            <p:spPr>
              <a:xfrm>
                <a:off x="369832" y="1593939"/>
                <a:ext cx="2826145" cy="256147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3000" b="1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pic>
            <p:nvPicPr>
              <p:cNvPr id="14" name="รูปภาพ 13">
                <a:extLst>
                  <a:ext uri="{FF2B5EF4-FFF2-40B4-BE49-F238E27FC236}">
                    <a16:creationId xmlns:a16="http://schemas.microsoft.com/office/drawing/2014/main" xmlns="" id="{674533CA-4F51-EB41-B0A4-50E179A308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26233" y="1800302"/>
                <a:ext cx="2581823" cy="1591692"/>
              </a:xfrm>
              <a:prstGeom prst="rect">
                <a:avLst/>
              </a:prstGeom>
            </p:spPr>
          </p:pic>
          <p:sp>
            <p:nvSpPr>
              <p:cNvPr id="6" name="กล่องข้อความ 5">
                <a:extLst>
                  <a:ext uri="{FF2B5EF4-FFF2-40B4-BE49-F238E27FC236}">
                    <a16:creationId xmlns:a16="http://schemas.microsoft.com/office/drawing/2014/main" xmlns="" id="{F414A2FA-96C7-6342-978A-40BECF674471}"/>
                  </a:ext>
                </a:extLst>
              </p:cNvPr>
              <p:cNvSpPr txBox="1"/>
              <p:nvPr/>
            </p:nvSpPr>
            <p:spPr>
              <a:xfrm>
                <a:off x="1046635" y="3573354"/>
                <a:ext cx="147254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0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หินดินดาน </a:t>
                </a:r>
                <a:endParaRPr lang="th-TH" sz="3000" b="1" dirty="0">
                  <a:solidFill>
                    <a:schemeClr val="bg1"/>
                  </a:solidFill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9" name="สี่เหลี่ยมผืนผ้ามุมมน 38">
              <a:extLst>
                <a:ext uri="{FF2B5EF4-FFF2-40B4-BE49-F238E27FC236}">
                  <a16:creationId xmlns:a16="http://schemas.microsoft.com/office/drawing/2014/main" xmlns="" id="{B5AF3FC6-5EBA-834E-8C91-2B53589645C9}"/>
                </a:ext>
              </a:extLst>
            </p:cNvPr>
            <p:cNvSpPr/>
            <p:nvPr/>
          </p:nvSpPr>
          <p:spPr>
            <a:xfrm>
              <a:off x="4892257" y="4472915"/>
              <a:ext cx="2897218" cy="1054852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เกิดจากตะกอนทราย </a:t>
              </a:r>
              <a:endParaRPr lang="th-TH" sz="3000" b="1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grpSp>
          <p:nvGrpSpPr>
            <p:cNvPr id="40" name="กลุ่ม 39">
              <a:extLst>
                <a:ext uri="{FF2B5EF4-FFF2-40B4-BE49-F238E27FC236}">
                  <a16:creationId xmlns:a16="http://schemas.microsoft.com/office/drawing/2014/main" xmlns="" id="{A4536985-5797-4647-AD90-B92553D8CE5B}"/>
                </a:ext>
              </a:extLst>
            </p:cNvPr>
            <p:cNvGrpSpPr/>
            <p:nvPr/>
          </p:nvGrpSpPr>
          <p:grpSpPr>
            <a:xfrm>
              <a:off x="4927794" y="1593939"/>
              <a:ext cx="2826145" cy="2561474"/>
              <a:chOff x="878120" y="1593939"/>
              <a:chExt cx="2826145" cy="2561474"/>
            </a:xfrm>
          </p:grpSpPr>
          <p:sp>
            <p:nvSpPr>
              <p:cNvPr id="42" name="กล่องข้อความ 41">
                <a:extLst>
                  <a:ext uri="{FF2B5EF4-FFF2-40B4-BE49-F238E27FC236}">
                    <a16:creationId xmlns:a16="http://schemas.microsoft.com/office/drawing/2014/main" xmlns="" id="{4B059187-5011-D64D-B2D4-CA5F7B8E4FB3}"/>
                  </a:ext>
                </a:extLst>
              </p:cNvPr>
              <p:cNvSpPr txBox="1"/>
              <p:nvPr/>
            </p:nvSpPr>
            <p:spPr>
              <a:xfrm>
                <a:off x="1484576" y="2210829"/>
                <a:ext cx="184731" cy="5539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endParaRPr lang="th-TH" sz="3000" b="1" dirty="0"/>
              </a:p>
            </p:txBody>
          </p:sp>
          <p:sp>
            <p:nvSpPr>
              <p:cNvPr id="43" name="สี่เหลี่ยมผืนผ้ามุมมน 42">
                <a:extLst>
                  <a:ext uri="{FF2B5EF4-FFF2-40B4-BE49-F238E27FC236}">
                    <a16:creationId xmlns:a16="http://schemas.microsoft.com/office/drawing/2014/main" xmlns="" id="{B06B5839-CBBF-A74B-8481-2E09E8D4C265}"/>
                  </a:ext>
                </a:extLst>
              </p:cNvPr>
              <p:cNvSpPr/>
              <p:nvPr/>
            </p:nvSpPr>
            <p:spPr>
              <a:xfrm>
                <a:off x="878120" y="1593939"/>
                <a:ext cx="2826145" cy="2561474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3000" b="1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pic>
            <p:nvPicPr>
              <p:cNvPr id="45" name="รูปภาพ 44">
                <a:extLst>
                  <a:ext uri="{FF2B5EF4-FFF2-40B4-BE49-F238E27FC236}">
                    <a16:creationId xmlns:a16="http://schemas.microsoft.com/office/drawing/2014/main" xmlns="" id="{E4105723-8A78-EB44-8FA0-B9B9F00DF9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34521" y="1737170"/>
                <a:ext cx="2581823" cy="1717955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46" name="กล่องข้อความ 45">
                <a:extLst>
                  <a:ext uri="{FF2B5EF4-FFF2-40B4-BE49-F238E27FC236}">
                    <a16:creationId xmlns:a16="http://schemas.microsoft.com/office/drawing/2014/main" xmlns="" id="{1CDCDEE3-F8B5-7D4E-95DD-CFD27085D16C}"/>
                  </a:ext>
                </a:extLst>
              </p:cNvPr>
              <p:cNvSpPr txBox="1"/>
              <p:nvPr/>
            </p:nvSpPr>
            <p:spPr>
              <a:xfrm>
                <a:off x="1554923" y="3573354"/>
                <a:ext cx="1472540" cy="5539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0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หินทราย </a:t>
                </a:r>
                <a:endParaRPr lang="th-TH" sz="3000" b="1" dirty="0">
                  <a:solidFill>
                    <a:schemeClr val="bg1"/>
                  </a:solidFill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7" name="สี่เหลี่ยมผืนผ้ามุมมน 46">
              <a:extLst>
                <a:ext uri="{FF2B5EF4-FFF2-40B4-BE49-F238E27FC236}">
                  <a16:creationId xmlns:a16="http://schemas.microsoft.com/office/drawing/2014/main" xmlns="" id="{BC113848-278E-3F46-9B02-C0D267E9024C}"/>
                </a:ext>
              </a:extLst>
            </p:cNvPr>
            <p:cNvSpPr/>
            <p:nvPr/>
          </p:nvSpPr>
          <p:spPr>
            <a:xfrm>
              <a:off x="7910340" y="4472915"/>
              <a:ext cx="4082096" cy="1054852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เกิดจากตะกอนทรายและกรวดยึดกันตามธรรมชาติ</a:t>
              </a:r>
              <a:endParaRPr lang="th-TH" sz="3000" b="1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grpSp>
          <p:nvGrpSpPr>
            <p:cNvPr id="48" name="กลุ่ม 47">
              <a:extLst>
                <a:ext uri="{FF2B5EF4-FFF2-40B4-BE49-F238E27FC236}">
                  <a16:creationId xmlns:a16="http://schemas.microsoft.com/office/drawing/2014/main" xmlns="" id="{E15978E7-43FD-134B-BEC1-C4E01A62A371}"/>
                </a:ext>
              </a:extLst>
            </p:cNvPr>
            <p:cNvGrpSpPr/>
            <p:nvPr/>
          </p:nvGrpSpPr>
          <p:grpSpPr>
            <a:xfrm>
              <a:off x="8531395" y="1593939"/>
              <a:ext cx="2833066" cy="2561474"/>
              <a:chOff x="1484576" y="1593939"/>
              <a:chExt cx="2833066" cy="2561474"/>
            </a:xfrm>
          </p:grpSpPr>
          <p:sp>
            <p:nvSpPr>
              <p:cNvPr id="49" name="กล่องข้อความ 48">
                <a:extLst>
                  <a:ext uri="{FF2B5EF4-FFF2-40B4-BE49-F238E27FC236}">
                    <a16:creationId xmlns:a16="http://schemas.microsoft.com/office/drawing/2014/main" xmlns="" id="{5BAFCB36-AD2E-2943-9AD2-E4FF1BFBFA8B}"/>
                  </a:ext>
                </a:extLst>
              </p:cNvPr>
              <p:cNvSpPr txBox="1"/>
              <p:nvPr/>
            </p:nvSpPr>
            <p:spPr>
              <a:xfrm>
                <a:off x="1484576" y="2210829"/>
                <a:ext cx="18473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th-TH" sz="3000" b="1" dirty="0"/>
              </a:p>
            </p:txBody>
          </p:sp>
          <p:sp>
            <p:nvSpPr>
              <p:cNvPr id="50" name="สี่เหลี่ยมผืนผ้ามุมมน 49">
                <a:extLst>
                  <a:ext uri="{FF2B5EF4-FFF2-40B4-BE49-F238E27FC236}">
                    <a16:creationId xmlns:a16="http://schemas.microsoft.com/office/drawing/2014/main" xmlns="" id="{4A5C99F3-D24A-1842-9455-7F81B3860AB5}"/>
                  </a:ext>
                </a:extLst>
              </p:cNvPr>
              <p:cNvSpPr/>
              <p:nvPr/>
            </p:nvSpPr>
            <p:spPr>
              <a:xfrm>
                <a:off x="1491497" y="1593939"/>
                <a:ext cx="2826145" cy="2561474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3000" b="1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pic>
            <p:nvPicPr>
              <p:cNvPr id="51" name="รูปภาพ 50">
                <a:extLst>
                  <a:ext uri="{FF2B5EF4-FFF2-40B4-BE49-F238E27FC236}">
                    <a16:creationId xmlns:a16="http://schemas.microsoft.com/office/drawing/2014/main" xmlns="" id="{C1A0494E-C62F-FB43-B1EE-4C3A5B7730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663412" y="1618942"/>
                <a:ext cx="2550795" cy="1954412"/>
              </a:xfrm>
              <a:prstGeom prst="rect">
                <a:avLst/>
              </a:prstGeom>
            </p:spPr>
          </p:pic>
          <p:sp>
            <p:nvSpPr>
              <p:cNvPr id="53" name="กล่องข้อความ 52">
                <a:extLst>
                  <a:ext uri="{FF2B5EF4-FFF2-40B4-BE49-F238E27FC236}">
                    <a16:creationId xmlns:a16="http://schemas.microsoft.com/office/drawing/2014/main" xmlns="" id="{D8920E5B-BE08-514A-B443-5ACFC198710B}"/>
                  </a:ext>
                </a:extLst>
              </p:cNvPr>
              <p:cNvSpPr txBox="1"/>
              <p:nvPr/>
            </p:nvSpPr>
            <p:spPr>
              <a:xfrm>
                <a:off x="2168299" y="3573354"/>
                <a:ext cx="147254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0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หินกรวด</a:t>
                </a:r>
                <a:endParaRPr lang="th-TH" sz="3000" b="1" dirty="0">
                  <a:solidFill>
                    <a:schemeClr val="bg1"/>
                  </a:solidFill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sp>
        <p:nvSpPr>
          <p:cNvPr id="23" name="สี่เหลี่ยมผืนผ้า 22"/>
          <p:cNvSpPr/>
          <p:nvPr/>
        </p:nvSpPr>
        <p:spPr>
          <a:xfrm>
            <a:off x="391190" y="5785506"/>
            <a:ext cx="1140961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ตัวอย่างหินตะกอน</a:t>
            </a:r>
          </a:p>
        </p:txBody>
      </p:sp>
      <p:pic>
        <p:nvPicPr>
          <p:cNvPr id="25" name="รูปภาพ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51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0D65866D-7215-AB46-B56C-9339D949E399}"/>
              </a:ext>
            </a:extLst>
          </p:cNvPr>
          <p:cNvGrpSpPr/>
          <p:nvPr/>
        </p:nvGrpSpPr>
        <p:grpSpPr>
          <a:xfrm>
            <a:off x="2786127" y="1617690"/>
            <a:ext cx="7019611" cy="3933828"/>
            <a:chOff x="3176461" y="1593939"/>
            <a:chExt cx="7019611" cy="3933828"/>
          </a:xfrm>
        </p:grpSpPr>
        <p:sp>
          <p:nvSpPr>
            <p:cNvPr id="16" name="สี่เหลี่ยมผืนผ้ามุมมน 15">
              <a:extLst>
                <a:ext uri="{FF2B5EF4-FFF2-40B4-BE49-F238E27FC236}">
                  <a16:creationId xmlns:a16="http://schemas.microsoft.com/office/drawing/2014/main" xmlns="" id="{CC90D92E-8799-B84F-AA95-01F04FEC48B6}"/>
                </a:ext>
              </a:extLst>
            </p:cNvPr>
            <p:cNvSpPr/>
            <p:nvPr/>
          </p:nvSpPr>
          <p:spPr>
            <a:xfrm>
              <a:off x="6691628" y="4472915"/>
              <a:ext cx="3311938" cy="1054852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เกิดจากแร่ที่</a:t>
              </a:r>
              <a:r>
                <a:rPr lang="th-TH" sz="30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ตกตะกอน</a:t>
              </a:r>
              <a:br>
                <a:rPr lang="th-TH" sz="30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0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จาก</a:t>
              </a:r>
              <a:r>
                <a:rPr lang="th-TH" sz="3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น้ำทะเล </a:t>
              </a:r>
              <a:endParaRPr lang="th-TH" sz="3000" b="1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grpSp>
          <p:nvGrpSpPr>
            <p:cNvPr id="7" name="กลุ่ม 6">
              <a:extLst>
                <a:ext uri="{FF2B5EF4-FFF2-40B4-BE49-F238E27FC236}">
                  <a16:creationId xmlns:a16="http://schemas.microsoft.com/office/drawing/2014/main" xmlns="" id="{B1D169B6-3A51-9E42-B2CE-CFED96FF1104}"/>
                </a:ext>
              </a:extLst>
            </p:cNvPr>
            <p:cNvGrpSpPr/>
            <p:nvPr/>
          </p:nvGrpSpPr>
          <p:grpSpPr>
            <a:xfrm>
              <a:off x="6567602" y="1593939"/>
              <a:ext cx="3628470" cy="2561474"/>
              <a:chOff x="511197" y="1593939"/>
              <a:chExt cx="3628470" cy="2561474"/>
            </a:xfrm>
          </p:grpSpPr>
          <p:sp>
            <p:nvSpPr>
              <p:cNvPr id="2" name="กล่องข้อความ 1"/>
              <p:cNvSpPr txBox="1"/>
              <p:nvPr/>
            </p:nvSpPr>
            <p:spPr>
              <a:xfrm>
                <a:off x="1484576" y="2210829"/>
                <a:ext cx="18473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th-TH" sz="3000" b="1" dirty="0"/>
              </a:p>
            </p:txBody>
          </p:sp>
          <p:sp>
            <p:nvSpPr>
              <p:cNvPr id="10" name="สี่เหลี่ยมผืนผ้ามุมมน 9">
                <a:extLst>
                  <a:ext uri="{FF2B5EF4-FFF2-40B4-BE49-F238E27FC236}">
                    <a16:creationId xmlns:a16="http://schemas.microsoft.com/office/drawing/2014/main" xmlns="" id="{AC2D884A-B137-7740-BF72-9583902E863E}"/>
                  </a:ext>
                </a:extLst>
              </p:cNvPr>
              <p:cNvSpPr/>
              <p:nvPr/>
            </p:nvSpPr>
            <p:spPr>
              <a:xfrm>
                <a:off x="878120" y="1593939"/>
                <a:ext cx="2826145" cy="256147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3000" b="1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pic>
            <p:nvPicPr>
              <p:cNvPr id="14" name="รูปภาพ 13">
                <a:extLst>
                  <a:ext uri="{FF2B5EF4-FFF2-40B4-BE49-F238E27FC236}">
                    <a16:creationId xmlns:a16="http://schemas.microsoft.com/office/drawing/2014/main" xmlns="" id="{674533CA-4F51-EB41-B0A4-50E179A308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131663" y="1800302"/>
                <a:ext cx="2387538" cy="1591692"/>
              </a:xfrm>
              <a:prstGeom prst="rect">
                <a:avLst/>
              </a:prstGeom>
            </p:spPr>
          </p:pic>
          <p:sp>
            <p:nvSpPr>
              <p:cNvPr id="6" name="กล่องข้อความ 5">
                <a:extLst>
                  <a:ext uri="{FF2B5EF4-FFF2-40B4-BE49-F238E27FC236}">
                    <a16:creationId xmlns:a16="http://schemas.microsoft.com/office/drawing/2014/main" xmlns="" id="{F414A2FA-96C7-6342-978A-40BECF674471}"/>
                  </a:ext>
                </a:extLst>
              </p:cNvPr>
              <p:cNvSpPr txBox="1"/>
              <p:nvPr/>
            </p:nvSpPr>
            <p:spPr>
              <a:xfrm>
                <a:off x="511197" y="3561117"/>
                <a:ext cx="362847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000" b="1" dirty="0">
                    <a:solidFill>
                      <a:schemeClr val="bg1"/>
                    </a:solidFill>
                    <a:effectLst/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หินยิปซัมหรือเกลือหิน</a:t>
                </a:r>
              </a:p>
            </p:txBody>
          </p:sp>
        </p:grpSp>
        <p:sp>
          <p:nvSpPr>
            <p:cNvPr id="60" name="สี่เหลี่ยมผืนผ้ามุมมน 59">
              <a:extLst>
                <a:ext uri="{FF2B5EF4-FFF2-40B4-BE49-F238E27FC236}">
                  <a16:creationId xmlns:a16="http://schemas.microsoft.com/office/drawing/2014/main" xmlns="" id="{FDFAA3EC-A5CE-2544-8F0A-76CABB34A645}"/>
                </a:ext>
              </a:extLst>
            </p:cNvPr>
            <p:cNvSpPr/>
            <p:nvPr/>
          </p:nvSpPr>
          <p:spPr>
            <a:xfrm>
              <a:off x="3176461" y="4472915"/>
              <a:ext cx="3016388" cy="1054852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เกิดจากแร่แค</a:t>
              </a:r>
              <a:r>
                <a:rPr lang="th-TH" sz="3000" b="1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ล</a:t>
              </a:r>
              <a:r>
                <a:rPr lang="th-TH" sz="3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ไซ</a:t>
              </a:r>
              <a:r>
                <a:rPr lang="th-TH" sz="3000" b="1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ต์</a:t>
              </a:r>
              <a:r>
                <a:rPr lang="th-TH" sz="3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endParaRPr lang="th-TH" sz="3000" b="1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grpSp>
          <p:nvGrpSpPr>
            <p:cNvPr id="61" name="กลุ่ม 60">
              <a:extLst>
                <a:ext uri="{FF2B5EF4-FFF2-40B4-BE49-F238E27FC236}">
                  <a16:creationId xmlns:a16="http://schemas.microsoft.com/office/drawing/2014/main" xmlns="" id="{98A2684D-DEE2-B346-858B-6850ECD6999D}"/>
                </a:ext>
              </a:extLst>
            </p:cNvPr>
            <p:cNvGrpSpPr/>
            <p:nvPr/>
          </p:nvGrpSpPr>
          <p:grpSpPr>
            <a:xfrm>
              <a:off x="3211998" y="1593939"/>
              <a:ext cx="2826145" cy="2561474"/>
              <a:chOff x="878120" y="1593939"/>
              <a:chExt cx="2826145" cy="2561474"/>
            </a:xfrm>
          </p:grpSpPr>
          <p:sp>
            <p:nvSpPr>
              <p:cNvPr id="62" name="กล่องข้อความ 61">
                <a:extLst>
                  <a:ext uri="{FF2B5EF4-FFF2-40B4-BE49-F238E27FC236}">
                    <a16:creationId xmlns:a16="http://schemas.microsoft.com/office/drawing/2014/main" xmlns="" id="{9F6BBCA2-519C-734A-989F-2BECE88536DE}"/>
                  </a:ext>
                </a:extLst>
              </p:cNvPr>
              <p:cNvSpPr txBox="1"/>
              <p:nvPr/>
            </p:nvSpPr>
            <p:spPr>
              <a:xfrm>
                <a:off x="1484576" y="2210829"/>
                <a:ext cx="184731" cy="5539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endParaRPr lang="th-TH" sz="3000" b="1" dirty="0"/>
              </a:p>
            </p:txBody>
          </p:sp>
          <p:sp>
            <p:nvSpPr>
              <p:cNvPr id="63" name="สี่เหลี่ยมผืนผ้ามุมมน 62">
                <a:extLst>
                  <a:ext uri="{FF2B5EF4-FFF2-40B4-BE49-F238E27FC236}">
                    <a16:creationId xmlns:a16="http://schemas.microsoft.com/office/drawing/2014/main" xmlns="" id="{A63B4D5A-15A3-B342-827A-5EEA938AF751}"/>
                  </a:ext>
                </a:extLst>
              </p:cNvPr>
              <p:cNvSpPr/>
              <p:nvPr/>
            </p:nvSpPr>
            <p:spPr>
              <a:xfrm>
                <a:off x="878120" y="1593939"/>
                <a:ext cx="2826145" cy="2561474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3000" b="1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pic>
            <p:nvPicPr>
              <p:cNvPr id="64" name="รูปภาพ 63">
                <a:extLst>
                  <a:ext uri="{FF2B5EF4-FFF2-40B4-BE49-F238E27FC236}">
                    <a16:creationId xmlns:a16="http://schemas.microsoft.com/office/drawing/2014/main" xmlns="" id="{6F2A2B42-C62B-7640-A6EA-105E6CB4C3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06"/>
              <a:stretch/>
            </p:blipFill>
            <p:spPr>
              <a:xfrm>
                <a:off x="1034521" y="1906001"/>
                <a:ext cx="2581823" cy="1349851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65" name="กล่องข้อความ 64">
                <a:extLst>
                  <a:ext uri="{FF2B5EF4-FFF2-40B4-BE49-F238E27FC236}">
                    <a16:creationId xmlns:a16="http://schemas.microsoft.com/office/drawing/2014/main" xmlns="" id="{ED17B4AE-5144-B746-A4BD-EF536095F5B7}"/>
                  </a:ext>
                </a:extLst>
              </p:cNvPr>
              <p:cNvSpPr txBox="1"/>
              <p:nvPr/>
            </p:nvSpPr>
            <p:spPr>
              <a:xfrm>
                <a:off x="1554923" y="3472318"/>
                <a:ext cx="1472540" cy="5539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000" b="1" dirty="0">
                    <a:solidFill>
                      <a:schemeClr val="bg1"/>
                    </a:solidFill>
                    <a:effectLst/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หินปูน</a:t>
                </a:r>
              </a:p>
            </p:txBody>
          </p:sp>
        </p:grpSp>
      </p:grpSp>
      <p:sp>
        <p:nvSpPr>
          <p:cNvPr id="17" name="สี่เหลี่ยมผืนผ้ามุมมน 16">
            <a:extLst>
              <a:ext uri="{FF2B5EF4-FFF2-40B4-BE49-F238E27FC236}">
                <a16:creationId xmlns:a16="http://schemas.microsoft.com/office/drawing/2014/main" xmlns="" id="{926A6BB4-0095-D845-90B6-AF5B1611AB65}"/>
              </a:ext>
            </a:extLst>
          </p:cNvPr>
          <p:cNvSpPr/>
          <p:nvPr/>
        </p:nvSpPr>
        <p:spPr>
          <a:xfrm>
            <a:off x="3804014" y="608536"/>
            <a:ext cx="4434130" cy="7809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ตัวอย่างของหินตะกอน </a:t>
            </a:r>
            <a:endParaRPr lang="th-TH" sz="3600" b="1" dirty="0"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391190" y="5785506"/>
            <a:ext cx="1140961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ตัวอย่างหินตะกอน</a:t>
            </a:r>
          </a:p>
        </p:txBody>
      </p:sp>
      <p:pic>
        <p:nvPicPr>
          <p:cNvPr id="20" name="รูปภาพ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42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AppData\Local\Temp\Rar$DRa0.867\3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09575" y="1355003"/>
            <a:ext cx="10317102" cy="42587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914400" algn="thaiDist"/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เป็นหินอัคนีหรือหินตะกอนที่เปลี่ยนสภาพไปเป็นหินอีกชนิดหนึ่ง เมื่อ</a:t>
            </a:r>
            <a:r>
              <a:rPr lang="th-TH" sz="36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เวลา</a:t>
            </a:r>
            <a:br>
              <a:rPr lang="th-TH" sz="36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ผ่าน</a:t>
            </a:r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ไปนานเข้า หินอัคนีและหินตะกอนที่อยู่ใต้ชั้นหินใหม่ที่ทับถมกันมากขึ้นเรื่อย ๆ ได้รับความดันสูง ความดันนี้ทำให้เกิดความร้อนสูงด้วย นอกจากนี้หินอาจ</a:t>
            </a:r>
            <a:r>
              <a:rPr lang="th-TH" sz="36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ได้รับ</a:t>
            </a:r>
            <a:br>
              <a:rPr lang="th-TH" sz="36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</a:t>
            </a:r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ร้อนและความดันจากแมกมาที่แทรกอยู่ภายในเปลือกโลกหรือจากลาวา </a:t>
            </a:r>
            <a:r>
              <a:rPr lang="th-TH" sz="36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36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ทำ</a:t>
            </a:r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ให้หินร้อนมากแต่ไม่หลอมเหลว ความดันและความร้อนสูงภายในโลก</a:t>
            </a:r>
            <a:r>
              <a:rPr lang="th-TH" sz="36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นี้</a:t>
            </a:r>
            <a:br>
              <a:rPr lang="th-TH" sz="36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ทำ</a:t>
            </a:r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ให้หินอัคนีหรือหินตะกอนเปลี่ยนสภาพไปกลายเป็น</a:t>
            </a:r>
            <a:r>
              <a:rPr lang="th-TH" sz="36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หินแปร </a:t>
            </a:r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หิน</a:t>
            </a:r>
            <a:r>
              <a:rPr lang="th-TH" sz="36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แปร</a:t>
            </a:r>
            <a:br>
              <a:rPr lang="th-TH" sz="36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อาจ</a:t>
            </a:r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เกิดจากหินอัคนี หรือหินตะกอน หรือหินแปรเอง</a:t>
            </a:r>
          </a:p>
        </p:txBody>
      </p:sp>
      <p:sp>
        <p:nvSpPr>
          <p:cNvPr id="6" name="สี่เหลี่ยมผืนผ้ามุมมน 5">
            <a:extLst>
              <a:ext uri="{FF2B5EF4-FFF2-40B4-BE49-F238E27FC236}">
                <a16:creationId xmlns:a16="http://schemas.microsoft.com/office/drawing/2014/main" xmlns="" id="{2AEFCED3-80D9-EC4E-A342-4AE562811D51}"/>
              </a:ext>
            </a:extLst>
          </p:cNvPr>
          <p:cNvSpPr/>
          <p:nvPr/>
        </p:nvSpPr>
        <p:spPr>
          <a:xfrm>
            <a:off x="387400" y="341224"/>
            <a:ext cx="1856567" cy="825191"/>
          </a:xfrm>
          <a:prstGeom prst="roundRect">
            <a:avLst/>
          </a:prstGeom>
          <a:solidFill>
            <a:srgbClr val="F370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9525" algn="ctr"/>
            <a:r>
              <a:rPr lang="th-TH" sz="4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หินแปร</a:t>
            </a: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52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081150" y="5240655"/>
            <a:ext cx="100297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หินแปรเกิดจากหินอัคนีหรือหินตะกอนเปลี่ยนสภาพไป</a:t>
            </a:r>
            <a:b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เนื่องจากความดันและความร้อน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0073" y="1641057"/>
            <a:ext cx="7529014" cy="3901754"/>
          </a:xfrm>
          <a:prstGeom prst="rect">
            <a:avLst/>
          </a:prstGeom>
        </p:spPr>
      </p:pic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xmlns="" id="{447F7E6E-74B4-E247-9455-F13D3FA8DD6C}"/>
              </a:ext>
            </a:extLst>
          </p:cNvPr>
          <p:cNvSpPr/>
          <p:nvPr/>
        </p:nvSpPr>
        <p:spPr>
          <a:xfrm>
            <a:off x="1092200" y="620054"/>
            <a:ext cx="9447463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14400" algn="thaiDist">
              <a:lnSpc>
                <a:spcPct val="120000"/>
              </a:lnSpc>
            </a:pP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ถ้าสังเกตหินแปรอย่างละเอียดจะเห็นลักษณะของผลึกหรือตะกอนถูกอัดเข้าด้วยกัน มีเนื้อแน่น แข็งขึ้นกว่าหินอัคนีหรือหินตะกอนที่เปลี่ยนสภาพมา</a:t>
            </a:r>
          </a:p>
        </p:txBody>
      </p: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xmlns="" id="{48C49133-91F9-F048-A63B-5D17C6076CBC}"/>
              </a:ext>
            </a:extLst>
          </p:cNvPr>
          <p:cNvGrpSpPr/>
          <p:nvPr/>
        </p:nvGrpSpPr>
        <p:grpSpPr>
          <a:xfrm>
            <a:off x="1202254" y="3273467"/>
            <a:ext cx="2467221" cy="825191"/>
            <a:chOff x="1202254" y="3273467"/>
            <a:chExt cx="2467221" cy="825191"/>
          </a:xfrm>
        </p:grpSpPr>
        <p:sp>
          <p:nvSpPr>
            <p:cNvPr id="9" name="สี่เหลี่ยมผืนผ้ามุมมน 8">
              <a:extLst>
                <a:ext uri="{FF2B5EF4-FFF2-40B4-BE49-F238E27FC236}">
                  <a16:creationId xmlns:a16="http://schemas.microsoft.com/office/drawing/2014/main" xmlns="" id="{6F8D0312-70BC-D246-9D3A-5BDE755B49B9}"/>
                </a:ext>
              </a:extLst>
            </p:cNvPr>
            <p:cNvSpPr/>
            <p:nvPr/>
          </p:nvSpPr>
          <p:spPr>
            <a:xfrm>
              <a:off x="1202254" y="3273467"/>
              <a:ext cx="1529071" cy="825191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9525" algn="thaiDist">
                <a:lnSpc>
                  <a:spcPts val="4000"/>
                </a:lnSpc>
              </a:pP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ความดัน</a:t>
              </a:r>
            </a:p>
          </p:txBody>
        </p:sp>
        <p:cxnSp>
          <p:nvCxnSpPr>
            <p:cNvPr id="10" name="ลูกศรเชื่อมต่อแบบตรง 9">
              <a:extLst>
                <a:ext uri="{FF2B5EF4-FFF2-40B4-BE49-F238E27FC236}">
                  <a16:creationId xmlns:a16="http://schemas.microsoft.com/office/drawing/2014/main" xmlns="" id="{A509E0B3-7D1A-2F4B-AA01-78B5B643F512}"/>
                </a:ext>
              </a:extLst>
            </p:cNvPr>
            <p:cNvCxnSpPr>
              <a:cxnSpLocks/>
              <a:stCxn id="9" idx="3"/>
            </p:cNvCxnSpPr>
            <p:nvPr/>
          </p:nvCxnSpPr>
          <p:spPr>
            <a:xfrm>
              <a:off x="2731325" y="3686063"/>
              <a:ext cx="938150" cy="0"/>
            </a:xfrm>
            <a:prstGeom prst="straightConnector1">
              <a:avLst/>
            </a:prstGeom>
            <a:ln w="635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C9E5AC4C-87B6-2A44-9350-CC9920E674DE}"/>
              </a:ext>
            </a:extLst>
          </p:cNvPr>
          <p:cNvGrpSpPr/>
          <p:nvPr/>
        </p:nvGrpSpPr>
        <p:grpSpPr>
          <a:xfrm>
            <a:off x="7208322" y="2439273"/>
            <a:ext cx="3435369" cy="1503335"/>
            <a:chOff x="7208322" y="2439273"/>
            <a:chExt cx="3435369" cy="1503335"/>
          </a:xfrm>
        </p:grpSpPr>
        <p:sp>
          <p:nvSpPr>
            <p:cNvPr id="11" name="สี่เหลี่ยมผืนผ้ามุมมน 10">
              <a:extLst>
                <a:ext uri="{FF2B5EF4-FFF2-40B4-BE49-F238E27FC236}">
                  <a16:creationId xmlns:a16="http://schemas.microsoft.com/office/drawing/2014/main" xmlns="" id="{942B7169-31F3-7146-A0FE-58E5C71955C4}"/>
                </a:ext>
              </a:extLst>
            </p:cNvPr>
            <p:cNvSpPr/>
            <p:nvPr/>
          </p:nvSpPr>
          <p:spPr>
            <a:xfrm>
              <a:off x="9114620" y="2439273"/>
              <a:ext cx="1529071" cy="825191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9525" algn="thaiDist">
                <a:lnSpc>
                  <a:spcPts val="4000"/>
                </a:lnSpc>
              </a:pP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ความดัน</a:t>
              </a:r>
            </a:p>
          </p:txBody>
        </p:sp>
        <p:cxnSp>
          <p:nvCxnSpPr>
            <p:cNvPr id="12" name="ลูกศรเชื่อมต่อแบบตรง 11">
              <a:extLst>
                <a:ext uri="{FF2B5EF4-FFF2-40B4-BE49-F238E27FC236}">
                  <a16:creationId xmlns:a16="http://schemas.microsoft.com/office/drawing/2014/main" xmlns="" id="{C8BCD667-89E7-9848-83C2-D7540BDEC8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08322" y="2793076"/>
              <a:ext cx="2027118" cy="1149532"/>
            </a:xfrm>
            <a:prstGeom prst="straightConnector1">
              <a:avLst/>
            </a:prstGeom>
            <a:ln w="635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กลุ่ม 3">
            <a:extLst>
              <a:ext uri="{FF2B5EF4-FFF2-40B4-BE49-F238E27FC236}">
                <a16:creationId xmlns:a16="http://schemas.microsoft.com/office/drawing/2014/main" xmlns="" id="{31756391-4193-0644-A676-C175C27C04F4}"/>
              </a:ext>
            </a:extLst>
          </p:cNvPr>
          <p:cNvGrpSpPr/>
          <p:nvPr/>
        </p:nvGrpSpPr>
        <p:grpSpPr>
          <a:xfrm>
            <a:off x="6107051" y="3780737"/>
            <a:ext cx="4236357" cy="825191"/>
            <a:chOff x="6107051" y="3780737"/>
            <a:chExt cx="4236357" cy="825191"/>
          </a:xfrm>
        </p:grpSpPr>
        <p:sp>
          <p:nvSpPr>
            <p:cNvPr id="16" name="สี่เหลี่ยมผืนผ้ามุมมน 15">
              <a:extLst>
                <a:ext uri="{FF2B5EF4-FFF2-40B4-BE49-F238E27FC236}">
                  <a16:creationId xmlns:a16="http://schemas.microsoft.com/office/drawing/2014/main" xmlns="" id="{4B7A38F6-6267-0540-9499-FAC40A3EC12E}"/>
                </a:ext>
              </a:extLst>
            </p:cNvPr>
            <p:cNvSpPr/>
            <p:nvPr/>
          </p:nvSpPr>
          <p:spPr>
            <a:xfrm>
              <a:off x="8954551" y="3780737"/>
              <a:ext cx="1388857" cy="825191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9525" algn="thaiDist">
                <a:lnSpc>
                  <a:spcPts val="4000"/>
                </a:lnSpc>
              </a:pP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หินแปร</a:t>
              </a:r>
            </a:p>
          </p:txBody>
        </p:sp>
        <p:cxnSp>
          <p:nvCxnSpPr>
            <p:cNvPr id="17" name="ลูกศรเชื่อมต่อแบบตรง 16">
              <a:extLst>
                <a:ext uri="{FF2B5EF4-FFF2-40B4-BE49-F238E27FC236}">
                  <a16:creationId xmlns:a16="http://schemas.microsoft.com/office/drawing/2014/main" xmlns="" id="{476FCBDC-2AAF-EB4A-883B-5C77C457E715}"/>
                </a:ext>
              </a:extLst>
            </p:cNvPr>
            <p:cNvCxnSpPr>
              <a:cxnSpLocks/>
              <a:stCxn id="16" idx="1"/>
            </p:cNvCxnSpPr>
            <p:nvPr/>
          </p:nvCxnSpPr>
          <p:spPr>
            <a:xfrm flipH="1">
              <a:off x="6107051" y="4193333"/>
              <a:ext cx="2847500" cy="241861"/>
            </a:xfrm>
            <a:prstGeom prst="straightConnector1">
              <a:avLst/>
            </a:prstGeom>
            <a:ln w="635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xmlns="" id="{9B900796-97C7-5D49-9D81-6D19C86A9A78}"/>
              </a:ext>
            </a:extLst>
          </p:cNvPr>
          <p:cNvSpPr txBox="1"/>
          <p:nvPr/>
        </p:nvSpPr>
        <p:spPr>
          <a:xfrm>
            <a:off x="4334774" y="4276960"/>
            <a:ext cx="1578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ความร้อน</a:t>
            </a:r>
          </a:p>
        </p:txBody>
      </p:sp>
      <p:pic>
        <p:nvPicPr>
          <p:cNvPr id="18" name="รูปภาพ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3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1310081" y="4529749"/>
            <a:ext cx="48293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หินไนส์แปรจาก</a:t>
            </a:r>
          </a:p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หินแกรนิตและหินอื่น ๆ</a:t>
            </a: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6139381" y="4529749"/>
            <a:ext cx="4829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หินชนวนแปรจากหินดินดาน</a:t>
            </a: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331" y="1711404"/>
            <a:ext cx="3283200" cy="2723564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5781" y="1834861"/>
            <a:ext cx="4227512" cy="2476649"/>
          </a:xfrm>
          <a:prstGeom prst="rect">
            <a:avLst/>
          </a:prstGeom>
        </p:spPr>
      </p:pic>
      <p:sp>
        <p:nvSpPr>
          <p:cNvPr id="13" name="สี่เหลี่ยมผืนผ้ามุมมน 12">
            <a:extLst>
              <a:ext uri="{FF2B5EF4-FFF2-40B4-BE49-F238E27FC236}">
                <a16:creationId xmlns:a16="http://schemas.microsoft.com/office/drawing/2014/main" xmlns="" id="{926A6BB4-0095-D845-90B6-AF5B1611AB65}"/>
              </a:ext>
            </a:extLst>
          </p:cNvPr>
          <p:cNvSpPr/>
          <p:nvPr/>
        </p:nvSpPr>
        <p:spPr>
          <a:xfrm>
            <a:off x="3804014" y="608536"/>
            <a:ext cx="4434130" cy="7809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ตัวอย่างของหินแปร</a:t>
            </a:r>
            <a:endParaRPr lang="th-TH" sz="4000" b="1" dirty="0"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391190" y="5785506"/>
            <a:ext cx="114096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ตัวอย่างหินแปร</a:t>
            </a:r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96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13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919250" y="4485677"/>
            <a:ext cx="4829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หินควอร์ตไซต์แปรจากหินทราย</a:t>
            </a: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6433950" y="4439511"/>
            <a:ext cx="4829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หินอ่อนแปรจากหินปูน</a:t>
            </a: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297" y="1455822"/>
            <a:ext cx="2823205" cy="2954337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862" y="1853906"/>
            <a:ext cx="4181475" cy="2556253"/>
          </a:xfrm>
          <a:prstGeom prst="rect">
            <a:avLst/>
          </a:prstGeom>
        </p:spPr>
      </p:pic>
      <p:sp>
        <p:nvSpPr>
          <p:cNvPr id="8" name="สี่เหลี่ยมผืนผ้ามุมมน 7">
            <a:extLst>
              <a:ext uri="{FF2B5EF4-FFF2-40B4-BE49-F238E27FC236}">
                <a16:creationId xmlns:a16="http://schemas.microsoft.com/office/drawing/2014/main" xmlns="" id="{926A6BB4-0095-D845-90B6-AF5B1611AB65}"/>
              </a:ext>
            </a:extLst>
          </p:cNvPr>
          <p:cNvSpPr/>
          <p:nvPr/>
        </p:nvSpPr>
        <p:spPr>
          <a:xfrm>
            <a:off x="3804014" y="608536"/>
            <a:ext cx="4434130" cy="7809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ตัวอย่างของหินแปร</a:t>
            </a:r>
            <a:endParaRPr lang="th-TH" sz="4000" b="1" dirty="0"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391190" y="5785506"/>
            <a:ext cx="114096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ตัวอย่างหินแปร</a:t>
            </a:r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08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AppData\Local\Temp\Rar$DRa0.343\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175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/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1050366" y="622299"/>
            <a:ext cx="3068789" cy="76132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๒. วัฏจักรของหิน</a:t>
            </a: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859506" y="1505692"/>
            <a:ext cx="103806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14400" algn="thaiDist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วัฏจักรเป็นการเปลี่ยนแปลงที่เกิดขึ้น หมุนเวียนไปในลักษณะที่เกิดขึ้นแล้วเกิดขึ้นอีก วัฏจักรของหินแสดงให้เห็นถึงการเปลี่ยนแปลงไปมาของหินทั้ง ๓ ประเภทตามกระบวนการเกิดหิน ซึ่งเกิดหมุนเวียนกันอย่างต่อเนื่อง</a:t>
            </a: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xmlns="" id="{F11D1809-D5DA-B445-8FC4-0A1C6ED0DE18}"/>
              </a:ext>
            </a:extLst>
          </p:cNvPr>
          <p:cNvSpPr/>
          <p:nvPr/>
        </p:nvSpPr>
        <p:spPr>
          <a:xfrm>
            <a:off x="4369608" y="6448794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178933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Google Drive\วิทยาศาสตร์ 1012 ป.3 - ป.6\ป.6\logo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31" b="65797"/>
          <a:stretch/>
        </p:blipFill>
        <p:spPr bwMode="auto">
          <a:xfrm>
            <a:off x="9806152" y="3417"/>
            <a:ext cx="2385850" cy="234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25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30CF88C8-5BF6-CF46-BA74-D8F0CEA8E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011" y="425697"/>
            <a:ext cx="6422093" cy="5349863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1818664" y="5775560"/>
            <a:ext cx="92487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แผนภาพ วัฏจักรของหิน</a:t>
            </a: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3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Google Drive\วิทยาศาสตร์ 1012 ป.3 - ป.6\ป.6\แก้ไข 2\6\BG\BG_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" y="0"/>
            <a:ext cx="12353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/>
          </a:p>
        </p:txBody>
      </p:sp>
      <p:sp>
        <p:nvSpPr>
          <p:cNvPr id="13" name="คำบรรยายภาพแบบสี่เหลี่ยมมุมมน 12">
            <a:extLst>
              <a:ext uri="{FF2B5EF4-FFF2-40B4-BE49-F238E27FC236}">
                <a16:creationId xmlns:a16="http://schemas.microsoft.com/office/drawing/2014/main" xmlns="" id="{DFFD452D-035A-8A4D-A196-20A33BA1FFDE}"/>
              </a:ext>
            </a:extLst>
          </p:cNvPr>
          <p:cNvSpPr/>
          <p:nvPr/>
        </p:nvSpPr>
        <p:spPr>
          <a:xfrm>
            <a:off x="4355813" y="1292384"/>
            <a:ext cx="6269143" cy="2903097"/>
          </a:xfrm>
          <a:prstGeom prst="wedgeRoundRectCallout">
            <a:avLst>
              <a:gd name="adj1" fmla="val -66871"/>
              <a:gd name="adj2" fmla="val 33693"/>
              <a:gd name="adj3" fmla="val 16667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วัฏจักรของหินเป็นการเปลี่ยนแปลง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ไปมาของหินอัคนี หินตะกอน และหินแปร</a:t>
            </a:r>
            <a:b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ซึ่งเกิดขึ้นต่อเนื่องกันตลอดเวลา 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xmlns="" id="{2EABD88B-9E78-2F41-89E5-B2E9C10B47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43" y="1049935"/>
            <a:ext cx="3961369" cy="6033598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xmlns="" id="{216F77FB-D4AF-0642-812E-B968DEED5AD7}"/>
              </a:ext>
            </a:extLst>
          </p:cNvPr>
          <p:cNvSpPr/>
          <p:nvPr/>
        </p:nvSpPr>
        <p:spPr>
          <a:xfrm>
            <a:off x="4369608" y="6448794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160079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Google Drive\วิทยาศาสตร์ 1012 ป.3 - ป.6\ป.6\แก้ไข 2\6\BG\BG_J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/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870169" y="622833"/>
            <a:ext cx="4241762" cy="737699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๓. ประโยชน์ของหินและแร่</a:t>
            </a: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537884" y="1584370"/>
            <a:ext cx="11241741" cy="339670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indent="711200" algn="thaiDist"/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หินแต่ละชนิดมีความแตกต่างกันไปทั้งรูปร่าง สี ลวดลาย เนื้อหิน </a:t>
            </a:r>
            <a:b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รวมทั้งความแข็ง แร่แต่ละชนิดมีสมบัติเฉพาะตัวแตกต่างกัน ส่งผลให้หิน</a:t>
            </a:r>
            <a:b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ที่ประกอบด้วยแร่ที่แตกต่างกันมีสมบัติที่แตกต่างกันด้วย สมบัติสำคัญของหินที่เกิดจากแร่ที่เป็นส่วนประกอบนี้ ได้แก่ สี ความแข็ง ความมันวาว สมบัติสำคัญของหินนี้</a:t>
            </a:r>
            <a:b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ทำให้หินถูกนำไปใช้ประโยชน์ต่าง ๆ กัน</a:t>
            </a: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xmlns="" id="{16DA3064-BC6D-F947-B6E4-555CB6F48B16}"/>
              </a:ext>
            </a:extLst>
          </p:cNvPr>
          <p:cNvSpPr/>
          <p:nvPr/>
        </p:nvSpPr>
        <p:spPr>
          <a:xfrm>
            <a:off x="4369608" y="6448794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194832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Google Drive\วิทยาศาสตร์ 1012 ป.3 - ป.6\ป.6\แก้ไข 2\6\BG\BG_J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/>
          </a:p>
        </p:txBody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76BCB989-3F0A-F844-BA4D-AFDC7191E5C7}"/>
              </a:ext>
            </a:extLst>
          </p:cNvPr>
          <p:cNvGrpSpPr/>
          <p:nvPr/>
        </p:nvGrpSpPr>
        <p:grpSpPr>
          <a:xfrm>
            <a:off x="466168" y="1660895"/>
            <a:ext cx="11241741" cy="3382077"/>
            <a:chOff x="466168" y="1660895"/>
            <a:chExt cx="11241741" cy="3382077"/>
          </a:xfrm>
        </p:grpSpPr>
        <p:sp>
          <p:nvSpPr>
            <p:cNvPr id="5" name="สี่เหลี่ยมผืนผ้ามุมมน 4"/>
            <p:cNvSpPr/>
            <p:nvPr/>
          </p:nvSpPr>
          <p:spPr>
            <a:xfrm>
              <a:off x="466168" y="1660895"/>
              <a:ext cx="11241741" cy="338207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40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xmlns="" id="{183E4124-73D8-3040-AEF3-502B835D297D}"/>
                </a:ext>
              </a:extLst>
            </p:cNvPr>
            <p:cNvSpPr/>
            <p:nvPr/>
          </p:nvSpPr>
          <p:spPr>
            <a:xfrm>
              <a:off x="833966" y="1880277"/>
              <a:ext cx="10380636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914400" algn="thaiDist"/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ทั้งนี้หากต้องการพิจารณาว่าหินแต่ละชนิดมีส่วนประกอบเป็นแร่ชนิดเดียวหรือหลายชนิด อาจทำการทดลองง่าย ๆ โดยการนำหินมาทุบให้แตก หากทุบแล้วเนื้อหินที่แตกออกมีลักษณะเหมือนกันหมดแสดงว่าหินชนิดนั้นประกอบด้วยแร่</a:t>
              </a:r>
              <a:b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เพียงชนิดเดียว แต่ถ้าทุบแล้วเนื้อหินที่แตกออกมีหลายลักษณะต่างกัน</a:t>
              </a:r>
              <a:r>
                <a:rPr lang="en-US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/>
              </a:r>
              <a:br>
                <a:rPr lang="en-US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เช่น </a:t>
              </a:r>
              <a:r>
                <a:rPr lang="th-TH" sz="36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สี ความ</a:t>
              </a: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มันวาว แสดงว่าหินชนิดนั้นประกอบด้วยแร่หลายชนิด</a:t>
              </a:r>
            </a:p>
          </p:txBody>
        </p:sp>
      </p:grpSp>
      <p:pic>
        <p:nvPicPr>
          <p:cNvPr id="8" name="รูปภาพ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xmlns="" id="{1DBB2468-9D01-384A-BBF8-5F52A60DC5F3}"/>
              </a:ext>
            </a:extLst>
          </p:cNvPr>
          <p:cNvSpPr/>
          <p:nvPr/>
        </p:nvSpPr>
        <p:spPr>
          <a:xfrm>
            <a:off x="4369608" y="6448794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2982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1270000" y="5455346"/>
            <a:ext cx="4829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หินที่ประกอบด้วยแร่ชนิดเดียว</a:t>
            </a: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5664133" y="5456610"/>
            <a:ext cx="52373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หินที่ประกอบด้วยแร่หลายชนิด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397699DB-F41A-554E-B462-29C093ADDD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5" b="9834"/>
          <a:stretch/>
        </p:blipFill>
        <p:spPr>
          <a:xfrm>
            <a:off x="1634312" y="826877"/>
            <a:ext cx="8735537" cy="4629733"/>
          </a:xfrm>
          <a:prstGeom prst="rect">
            <a:avLst/>
          </a:prstGeom>
        </p:spPr>
      </p:pic>
      <p:pic>
        <p:nvPicPr>
          <p:cNvPr id="9217" name="Picture 1" descr="page128image8218176">
            <a:extLst>
              <a:ext uri="{FF2B5EF4-FFF2-40B4-BE49-F238E27FC236}">
                <a16:creationId xmlns:a16="http://schemas.microsoft.com/office/drawing/2014/main" xmlns="" id="{40BDF6FE-2040-D040-AC9F-29E136A5C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00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00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Google Drive\วิทยาศาสตร์ 1012 ป.3 - ป.6\ป.6\แก้ไข 2\6\BG\BG_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353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/>
          </a:p>
        </p:txBody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257E4D2C-C86D-594D-865E-B7B14CCAD27C}"/>
              </a:ext>
            </a:extLst>
          </p:cNvPr>
          <p:cNvGrpSpPr/>
          <p:nvPr/>
        </p:nvGrpSpPr>
        <p:grpSpPr>
          <a:xfrm>
            <a:off x="4197514" y="1079724"/>
            <a:ext cx="6829074" cy="2987010"/>
            <a:chOff x="4197514" y="1079724"/>
            <a:chExt cx="6829074" cy="2987010"/>
          </a:xfrm>
        </p:grpSpPr>
        <p:sp>
          <p:nvSpPr>
            <p:cNvPr id="6" name="คำบรรยายภาพแบบสี่เหลี่ยมมุมมน 5">
              <a:extLst>
                <a:ext uri="{FF2B5EF4-FFF2-40B4-BE49-F238E27FC236}">
                  <a16:creationId xmlns:a16="http://schemas.microsoft.com/office/drawing/2014/main" xmlns="" id="{D5A33955-A307-EE49-A6B4-82938E7CC383}"/>
                </a:ext>
              </a:extLst>
            </p:cNvPr>
            <p:cNvSpPr/>
            <p:nvPr/>
          </p:nvSpPr>
          <p:spPr>
            <a:xfrm>
              <a:off x="4197514" y="1079724"/>
              <a:ext cx="6829074" cy="2987010"/>
            </a:xfrm>
            <a:prstGeom prst="wedgeRoundRectCallout">
              <a:avLst>
                <a:gd name="adj1" fmla="val -70589"/>
                <a:gd name="adj2" fmla="val 19226"/>
                <a:gd name="adj3" fmla="val 16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xmlns="" id="{69CCF19F-7978-E747-B3A1-6EDEF9F2BB13}"/>
                </a:ext>
              </a:extLst>
            </p:cNvPr>
            <p:cNvSpPr txBox="1"/>
            <p:nvPr/>
          </p:nvSpPr>
          <p:spPr>
            <a:xfrm>
              <a:off x="4671052" y="1497439"/>
              <a:ext cx="588199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thaiDist"/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หินในประเทศไทยส่วนใหญ่เป็น</a:t>
              </a:r>
              <a:b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หินตะกอนเราใช้ประโยชน์จากหินทำวัตถุและสิ่งของในชีวิตประจำวันมากมาย มีทั้งที่ทำมาจากหินโดยตรง และทำมาจากแร่ที่อยู่ในหิน</a:t>
              </a:r>
            </a:p>
          </p:txBody>
        </p:sp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2EABD88B-9E78-2F41-89E5-B2E9C10B47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9935"/>
            <a:ext cx="3961369" cy="6033598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xmlns="" id="{ACC240D2-C7CA-7346-B643-DE9F80699966}"/>
              </a:ext>
            </a:extLst>
          </p:cNvPr>
          <p:cNvSpPr/>
          <p:nvPr/>
        </p:nvSpPr>
        <p:spPr>
          <a:xfrm>
            <a:off x="4369608" y="6448794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320904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Google Drive\วิทยาศาสตร์ 1012 ป.3 - ป.6\ป.6\แก้ไข 2\6\BG\BG_J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/>
          </a:p>
        </p:txBody>
      </p:sp>
      <p:sp>
        <p:nvSpPr>
          <p:cNvPr id="8" name="สี่เหลี่ยมผืนผ้ามุมมน 7">
            <a:extLst>
              <a:ext uri="{FF2B5EF4-FFF2-40B4-BE49-F238E27FC236}">
                <a16:creationId xmlns:a16="http://schemas.microsoft.com/office/drawing/2014/main" xmlns="" id="{499F1D4E-43DE-7A46-900F-B17F6C4CC011}"/>
              </a:ext>
            </a:extLst>
          </p:cNvPr>
          <p:cNvSpPr/>
          <p:nvPr/>
        </p:nvSpPr>
        <p:spPr>
          <a:xfrm>
            <a:off x="537884" y="1707525"/>
            <a:ext cx="11241741" cy="20944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indent="914400" algn="thaiDist"/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การใช้ประโยชน์ของหิน โดยทั่วไปใช้ในการก่อสร้างสิ่งต่าง ๆ เช่น อาคาร บ้านเรือน ถนน ใช้ทำหินแกะสลักของตกแต่งประดับสวน อาคาร สถานที่ต่าง ๆ และใช้ทำสิ่งของเครื่องใช้ต่าง ๆ เช่น ครก หินลับมีด โต๊ะ เครื่องประดับ เครื่องสุขภัณฑ์</a:t>
            </a:r>
          </a:p>
        </p:txBody>
      </p:sp>
      <p:sp>
        <p:nvSpPr>
          <p:cNvPr id="5" name="สี่เหลี่ยมผืนผ้ามุมมน 4">
            <a:extLst>
              <a:ext uri="{FF2B5EF4-FFF2-40B4-BE49-F238E27FC236}">
                <a16:creationId xmlns:a16="http://schemas.microsoft.com/office/drawing/2014/main" xmlns="" id="{5E811FE4-3DF7-DD43-BC8A-B98650EC0F35}"/>
              </a:ext>
            </a:extLst>
          </p:cNvPr>
          <p:cNvSpPr/>
          <p:nvPr/>
        </p:nvSpPr>
        <p:spPr>
          <a:xfrm>
            <a:off x="1009374" y="930077"/>
            <a:ext cx="6619335" cy="69638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ตัวอย่างการใช้ประโยชน์ของหินและแร่</a:t>
            </a: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xmlns="" id="{5A2C1773-C3B6-5E46-AB2B-77F97155902D}"/>
              </a:ext>
            </a:extLst>
          </p:cNvPr>
          <p:cNvSpPr/>
          <p:nvPr/>
        </p:nvSpPr>
        <p:spPr>
          <a:xfrm>
            <a:off x="4369608" y="6448794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15532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Google Drive\วิทยาศาสตร์ 1012 ป.3 - ป.6\ป.6\แก้ไข 2\5\BG\03 - Cop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9969" cy="689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xmlns="" id="{D33D0B29-EFC0-2146-A4ED-CC7ABC63B9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2245" y="1638187"/>
            <a:ext cx="6077851" cy="3870031"/>
          </a:xfrm>
          <a:prstGeom prst="rect">
            <a:avLst/>
          </a:prstGeom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/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xmlns="" id="{C6E1043E-A6FE-0846-B3BE-FFB4F627EC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8583" y="1742069"/>
            <a:ext cx="4139813" cy="3698127"/>
          </a:xfrm>
          <a:prstGeom prst="rect">
            <a:avLst/>
          </a:prstGeom>
        </p:spPr>
      </p:pic>
      <p:sp>
        <p:nvSpPr>
          <p:cNvPr id="7" name="สี่เหลี่ยมผืนผ้า 6"/>
          <p:cNvSpPr/>
          <p:nvPr/>
        </p:nvSpPr>
        <p:spPr>
          <a:xfrm>
            <a:off x="1782064" y="5686119"/>
            <a:ext cx="89318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ตัวอย่างการใช้ประโยชน์ของหินและแร่</a:t>
            </a:r>
          </a:p>
        </p:txBody>
      </p:sp>
      <p:sp>
        <p:nvSpPr>
          <p:cNvPr id="8" name="สี่เหลี่ยมผืนผ้ามุมมน 7">
            <a:extLst>
              <a:ext uri="{FF2B5EF4-FFF2-40B4-BE49-F238E27FC236}">
                <a16:creationId xmlns:a16="http://schemas.microsoft.com/office/drawing/2014/main" xmlns="" id="{5E811FE4-3DF7-DD43-BC8A-B98650EC0F35}"/>
              </a:ext>
            </a:extLst>
          </p:cNvPr>
          <p:cNvSpPr/>
          <p:nvPr/>
        </p:nvSpPr>
        <p:spPr>
          <a:xfrm>
            <a:off x="1009374" y="484908"/>
            <a:ext cx="5835563" cy="69638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ตัวอย่างการใช้ประโยชน์ของหินและแร่</a:t>
            </a: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xmlns="" id="{6E2446A6-548A-9740-96EB-6785E6700FFA}"/>
              </a:ext>
            </a:extLst>
          </p:cNvPr>
          <p:cNvSpPr/>
          <p:nvPr/>
        </p:nvSpPr>
        <p:spPr>
          <a:xfrm>
            <a:off x="4369608" y="6448794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7044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:\Google Drive\วิทยาศาสตร์ 1012 ป.3 - ป.6\ป.6\แก้ไข 2\Charactor\BG-Ti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65" y="-191668"/>
            <a:ext cx="12416589" cy="704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คำบรรยายภาพแบบสี่เหลี่ยมมุมมน 6">
            <a:extLst>
              <a:ext uri="{FF2B5EF4-FFF2-40B4-BE49-F238E27FC236}">
                <a16:creationId xmlns:a16="http://schemas.microsoft.com/office/drawing/2014/main" xmlns="" id="{68298B6B-0ACC-A649-BD40-5EE896A223E4}"/>
              </a:ext>
            </a:extLst>
          </p:cNvPr>
          <p:cNvSpPr/>
          <p:nvPr/>
        </p:nvSpPr>
        <p:spPr>
          <a:xfrm>
            <a:off x="331099" y="1679584"/>
            <a:ext cx="7850375" cy="2910472"/>
          </a:xfrm>
          <a:prstGeom prst="wedgeRoundRectCallout">
            <a:avLst>
              <a:gd name="adj1" fmla="val 64083"/>
              <a:gd name="adj2" fmla="val -29358"/>
              <a:gd name="adj3" fmla="val 16667"/>
            </a:avLst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หินแต่ละประเภทมีความแตกต่างกัน การใช้ประโยชน์ของหินแต่ละประเภทจึงมีความแตกต่างกันด้วย </a:t>
            </a:r>
            <a:b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โดยอาจกล่าวถึงการใช้ประโยชน์ของหินแต่ละชนิด</a:t>
            </a:r>
            <a:r>
              <a:rPr lang="en-US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ดังตาราง</a:t>
            </a:r>
          </a:p>
        </p:txBody>
      </p:sp>
      <p:pic>
        <p:nvPicPr>
          <p:cNvPr id="8195" name="Picture 3" descr="D:\Google Drive\วิทยาศาสตร์ 1012 ป.3 - ป.6\ป.6\แก้ไข 2\Charactor\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660" y="1008285"/>
            <a:ext cx="2824017" cy="508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13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2780752" y="923332"/>
            <a:ext cx="6630496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ตาราง การใช้ประโยชน์ของหินแต่ละประเภท</a:t>
            </a:r>
          </a:p>
        </p:txBody>
      </p:sp>
      <p:sp>
        <p:nvSpPr>
          <p:cNvPr id="4" name="กล่องข้อความ 3"/>
          <p:cNvSpPr txBox="1"/>
          <p:nvPr/>
        </p:nvSpPr>
        <p:spPr>
          <a:xfrm>
            <a:off x="12868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/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1" y="1770673"/>
            <a:ext cx="10672182" cy="3405554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0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41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Google Drive\วิทยาศาสตร์ 1012 ป.3 - ป.6\ป.6\logo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31" b="65797"/>
          <a:stretch/>
        </p:blipFill>
        <p:spPr bwMode="auto">
          <a:xfrm>
            <a:off x="9806152" y="3417"/>
            <a:ext cx="2385850" cy="234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xmlns="" id="{A9144FA8-749E-CF4F-873E-AB12C72278D1}"/>
              </a:ext>
            </a:extLst>
          </p:cNvPr>
          <p:cNvSpPr/>
          <p:nvPr/>
        </p:nvSpPr>
        <p:spPr>
          <a:xfrm>
            <a:off x="4369608" y="6448794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230292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779" y="2154756"/>
            <a:ext cx="10129426" cy="4203018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 rotWithShape="1">
          <a:blip r:embed="rId3"/>
          <a:srcRect b="78509"/>
          <a:stretch/>
        </p:blipFill>
        <p:spPr>
          <a:xfrm>
            <a:off x="1058779" y="1566767"/>
            <a:ext cx="10129426" cy="694672"/>
          </a:xfrm>
          <a:prstGeom prst="rect">
            <a:avLst/>
          </a:prstGeom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xmlns="" id="{9FE26FC7-3A03-4D41-9FE7-90116A19C021}"/>
              </a:ext>
            </a:extLst>
          </p:cNvPr>
          <p:cNvSpPr/>
          <p:nvPr/>
        </p:nvSpPr>
        <p:spPr>
          <a:xfrm>
            <a:off x="2780752" y="819798"/>
            <a:ext cx="6630496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ตาราง การใช้ประโยชน์ของหินแต่ละประเภท</a:t>
            </a:r>
            <a:r>
              <a: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(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ต่อ</a:t>
            </a:r>
            <a:r>
              <a: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</p:txBody>
      </p:sp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/>
          </a:p>
        </p:txBody>
      </p:sp>
      <p:sp>
        <p:nvSpPr>
          <p:cNvPr id="4" name="กล่องข้อความ 3"/>
          <p:cNvSpPr txBox="1"/>
          <p:nvPr/>
        </p:nvSpPr>
        <p:spPr>
          <a:xfrm>
            <a:off x="12868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/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2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/>
          </a:p>
        </p:txBody>
      </p:sp>
      <p:sp>
        <p:nvSpPr>
          <p:cNvPr id="4" name="กล่องข้อความ 3"/>
          <p:cNvSpPr txBox="1"/>
          <p:nvPr/>
        </p:nvSpPr>
        <p:spPr>
          <a:xfrm>
            <a:off x="12868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/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1" y="2457235"/>
            <a:ext cx="10672182" cy="3533907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 rotWithShape="1">
          <a:blip r:embed="rId4"/>
          <a:srcRect b="78509"/>
          <a:stretch/>
        </p:blipFill>
        <p:spPr>
          <a:xfrm>
            <a:off x="787401" y="1781175"/>
            <a:ext cx="10672182" cy="731894"/>
          </a:xfrm>
          <a:prstGeom prst="rect">
            <a:avLst/>
          </a:prstGeom>
        </p:spPr>
      </p:pic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xmlns="" id="{64B9DFAC-A85C-4348-A4C2-34D8871F4CAA}"/>
              </a:ext>
            </a:extLst>
          </p:cNvPr>
          <p:cNvSpPr/>
          <p:nvPr/>
        </p:nvSpPr>
        <p:spPr>
          <a:xfrm>
            <a:off x="2780752" y="819798"/>
            <a:ext cx="6630496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ตาราง การใช้ประโยชน์ของหินแต่ละประเภท</a:t>
            </a:r>
            <a:r>
              <a: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(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ต่อ</a:t>
            </a:r>
            <a:r>
              <a: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4366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581861" y="1781175"/>
            <a:ext cx="1072344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14400" algn="thaiDist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หินมีส่วนประกอบเป็นแร่ชนิดเดียวหรือหลายชนิดรวมกันในเนื้อหินก็ได้ </a:t>
            </a:r>
            <a:b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แร่บางชนิดในเนื้อหินสามารถแยกออกมาจากเนื้อหินได้ และนำมาใช้ประโยชน์</a:t>
            </a:r>
            <a:b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ในด้านต่าง ๆ เช่น</a:t>
            </a:r>
          </a:p>
          <a:p>
            <a:pPr indent="914400" algn="thaiDist"/>
            <a:r>
              <a:rPr lang="th-TH" sz="3600" b="1" dirty="0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แร่อะลูมิเนียม 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ใช้ในการผลิตเครื่องใช้ รถยนต์</a:t>
            </a:r>
          </a:p>
          <a:p>
            <a:pPr indent="914400" algn="thaiDist"/>
            <a:r>
              <a:rPr lang="th-TH" sz="3600" b="1" dirty="0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แร่ตะกั่ว 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ใช้ในการผลิตภาชนะบรรจุอาหารสำเร็จรูป ชิ้นส่วนคอมพิวเตอร์</a:t>
            </a:r>
          </a:p>
          <a:p>
            <a:pPr indent="914400" algn="thaiDist"/>
            <a:r>
              <a:rPr lang="th-TH" sz="3600" b="1" dirty="0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แร่ทองแดง 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ใช้ทำสายไฟฟ้า เครื่องใช้ไฟฟ้า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36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Google Drive\วิทยาศาสตร์ 1012 ป.3 - ป.6\ป.6\แก้ไข 2\6\BG\BG_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353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3E4EFA02-CB6A-BB42-9519-A04DD47EF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48" y="513778"/>
            <a:ext cx="2827447" cy="6344222"/>
          </a:xfrm>
          <a:prstGeom prst="rect">
            <a:avLst/>
          </a:prstGeom>
        </p:spPr>
      </p:pic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xmlns="" id="{F9617FCF-6B9C-AE45-AD47-68485EA84808}"/>
              </a:ext>
            </a:extLst>
          </p:cNvPr>
          <p:cNvGrpSpPr/>
          <p:nvPr/>
        </p:nvGrpSpPr>
        <p:grpSpPr>
          <a:xfrm>
            <a:off x="3930728" y="1425388"/>
            <a:ext cx="7037949" cy="3063834"/>
            <a:chOff x="3930728" y="1425388"/>
            <a:chExt cx="7037949" cy="3063834"/>
          </a:xfrm>
        </p:grpSpPr>
        <p:sp>
          <p:nvSpPr>
            <p:cNvPr id="3" name="คำบรรยายภาพแบบสี่เหลี่ยมมุมมน 2">
              <a:extLst>
                <a:ext uri="{FF2B5EF4-FFF2-40B4-BE49-F238E27FC236}">
                  <a16:creationId xmlns:a16="http://schemas.microsoft.com/office/drawing/2014/main" xmlns="" id="{85585C0E-D87D-DE45-BA9B-2175616E9E65}"/>
                </a:ext>
              </a:extLst>
            </p:cNvPr>
            <p:cNvSpPr/>
            <p:nvPr/>
          </p:nvSpPr>
          <p:spPr>
            <a:xfrm>
              <a:off x="3930728" y="1425388"/>
              <a:ext cx="7037949" cy="3063834"/>
            </a:xfrm>
            <a:prstGeom prst="wedgeRoundRectCallout">
              <a:avLst>
                <a:gd name="adj1" fmla="val -72658"/>
                <a:gd name="adj2" fmla="val -32833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" name="กล่องข้อความ 10">
              <a:extLst>
                <a:ext uri="{FF2B5EF4-FFF2-40B4-BE49-F238E27FC236}">
                  <a16:creationId xmlns:a16="http://schemas.microsoft.com/office/drawing/2014/main" xmlns="" id="{4E50C991-3AFC-BA48-AD3B-5A2C822D7D47}"/>
                </a:ext>
              </a:extLst>
            </p:cNvPr>
            <p:cNvSpPr txBox="1"/>
            <p:nvPr/>
          </p:nvSpPr>
          <p:spPr>
            <a:xfrm>
              <a:off x="4249270" y="1720840"/>
              <a:ext cx="652630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thaiDist"/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วัตถุสิ่งของในชีวิตประจําวันทําจากหิน</a:t>
              </a:r>
              <a:b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และแร่ ลักษณะหินและสมบัติของหินที่แตกต่างกันนํามาใช้ให้เหมาะกับงานทั้งในด้านการก่อสร้าง</a:t>
              </a:r>
              <a:b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ด้านอุตสาหกรรม และด้านอื่น ๆ </a:t>
              </a:r>
            </a:p>
          </p:txBody>
        </p:sp>
      </p:grpSp>
      <p:pic>
        <p:nvPicPr>
          <p:cNvPr id="10" name="รูปภาพ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xmlns="" id="{824561D4-24F8-CB42-8B60-BCE9573A5689}"/>
              </a:ext>
            </a:extLst>
          </p:cNvPr>
          <p:cNvSpPr/>
          <p:nvPr/>
        </p:nvSpPr>
        <p:spPr>
          <a:xfrm>
            <a:off x="4369608" y="6448794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391895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Google Drive\วิทยาศาสตร์ 1012 ป.3 - ป.6\ป.6\แก้ไข 2\6\BG\BG_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353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xmlns="" id="{3E4EFA02-CB6A-BB42-9519-A04DD47EF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48" y="513778"/>
            <a:ext cx="2827447" cy="6344222"/>
          </a:xfrm>
          <a:prstGeom prst="rect">
            <a:avLst/>
          </a:prstGeom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/>
          </a:p>
        </p:txBody>
      </p:sp>
      <p:grpSp>
        <p:nvGrpSpPr>
          <p:cNvPr id="4" name="กลุ่ม 3">
            <a:extLst>
              <a:ext uri="{FF2B5EF4-FFF2-40B4-BE49-F238E27FC236}">
                <a16:creationId xmlns:a16="http://schemas.microsoft.com/office/drawing/2014/main" xmlns="" id="{F1167FC4-C2DE-2A44-B55C-E2B05684E45C}"/>
              </a:ext>
            </a:extLst>
          </p:cNvPr>
          <p:cNvGrpSpPr/>
          <p:nvPr/>
        </p:nvGrpSpPr>
        <p:grpSpPr>
          <a:xfrm>
            <a:off x="3930732" y="1288473"/>
            <a:ext cx="7037949" cy="3408218"/>
            <a:chOff x="3930732" y="1288473"/>
            <a:chExt cx="7037949" cy="3408218"/>
          </a:xfrm>
        </p:grpSpPr>
        <p:sp>
          <p:nvSpPr>
            <p:cNvPr id="3" name="คำบรรยายภาพแบบสี่เหลี่ยมมุมมน 2">
              <a:extLst>
                <a:ext uri="{FF2B5EF4-FFF2-40B4-BE49-F238E27FC236}">
                  <a16:creationId xmlns:a16="http://schemas.microsoft.com/office/drawing/2014/main" xmlns="" id="{85585C0E-D87D-DE45-BA9B-2175616E9E65}"/>
                </a:ext>
              </a:extLst>
            </p:cNvPr>
            <p:cNvSpPr/>
            <p:nvPr/>
          </p:nvSpPr>
          <p:spPr>
            <a:xfrm>
              <a:off x="3930732" y="1288473"/>
              <a:ext cx="7037949" cy="3408218"/>
            </a:xfrm>
            <a:prstGeom prst="wedgeRoundRectCallout">
              <a:avLst>
                <a:gd name="adj1" fmla="val -70103"/>
                <a:gd name="adj2" fmla="val -31341"/>
                <a:gd name="adj3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" name="สี่เหลี่ยมผืนผ้า 11"/>
            <p:cNvSpPr/>
            <p:nvPr/>
          </p:nvSpPr>
          <p:spPr>
            <a:xfrm>
              <a:off x="4308667" y="1584504"/>
              <a:ext cx="6282077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thaiDi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th-TH" alt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สิ่งของที่ทําด้วยหินหรือทํามาจากแร่ที่อยู่ในหินในชีวิตประจําวันมีหลายชนิด เกณฑ์ที่ใช้ในการจัดจําแนกสิ่งของที่ทํามาจากหินหรือทํามาจากแร่ที่อยู่ในหิน ได้แก่ การใช้ประโยชน์ ชนิดของหินหรือแร่ที่นํามาใช้ประโยชน์</a:t>
              </a:r>
            </a:p>
          </p:txBody>
        </p:sp>
      </p:grp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xmlns="" id="{1930D663-AA04-404D-B03B-D6A72E1B44F8}"/>
              </a:ext>
            </a:extLst>
          </p:cNvPr>
          <p:cNvSpPr/>
          <p:nvPr/>
        </p:nvSpPr>
        <p:spPr>
          <a:xfrm>
            <a:off x="4369608" y="6448794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18780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Google Drive\วิทยาศาสตร์ 1012 ป.3 - ป.6\ป.6\แก้ไข 2\6\BG\BG_J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/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1436665" y="777811"/>
            <a:ext cx="3692684" cy="72577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๔. ซากดึกดำบรรพ์</a:t>
            </a: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1112865" y="1714681"/>
            <a:ext cx="96138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63600" algn="thaiDist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หากนักเรียนรับฟังข่าวสารหรือเดินทางไปท่องเที่ยวในพื้นที่ภาคต่าง ๆ </a:t>
            </a:r>
            <a:b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ของประเทศไทย เช่น เกาะในจังหวัดสตูล ภูเขาในจังหวัดลพบุรีหรือขอนแก่น </a:t>
            </a:r>
            <a:b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เราอาจพบเห็นซากของสิ่งมีชีวิตที่ติดอยู่ในหินหรือแทรกตัวอยู่กับหิน</a:t>
            </a:r>
            <a:r>
              <a: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เช่น โครงกระดูกไดโนเสาร์ เปลือกหอยโบราณ นักธรณีวิทยาและนัก</a:t>
            </a:r>
            <a: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ชีววิทยา</a:t>
            </a:r>
            <a:b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ให้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ความสำคัญกับซากสิ่งมีชีวิตเหล่านี้ และเรียกซากสิ่งมีชีวิตเหล่านี้ว่า </a:t>
            </a:r>
            <a: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 smtClean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ซาก</a:t>
            </a:r>
            <a:r>
              <a:rPr lang="th-TH" sz="36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ดึกดำบรรพ์</a:t>
            </a: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63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Google Drive\วิทยาศาสตร์ 1012 ป.3 - ป.6\ป.6\แก้ไข 2\6\BG\BG_J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1084968" y="5205965"/>
            <a:ext cx="4614874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ซากดึกดำบรรพ์ไดโนเสาร์</a:t>
            </a:r>
            <a:endParaRPr lang="th-TH" sz="48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/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6317368" y="5221958"/>
            <a:ext cx="4614874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ซากดึกดำบรรพ์สัตว์ทะเล</a:t>
            </a:r>
            <a:endParaRPr lang="th-TH" sz="48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025" name="Picture 1" descr="page136image32722208">
            <a:extLst>
              <a:ext uri="{FF2B5EF4-FFF2-40B4-BE49-F238E27FC236}">
                <a16:creationId xmlns:a16="http://schemas.microsoft.com/office/drawing/2014/main" xmlns="" id="{6327D67F-AE32-2541-A018-A2370A28A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67" y="1646064"/>
            <a:ext cx="4559613" cy="339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136image13115728">
            <a:extLst>
              <a:ext uri="{FF2B5EF4-FFF2-40B4-BE49-F238E27FC236}">
                <a16:creationId xmlns:a16="http://schemas.microsoft.com/office/drawing/2014/main" xmlns="" id="{632E02CF-0750-F147-9DD3-E557C8F2D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720" y="1641996"/>
            <a:ext cx="4631607" cy="339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41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Google Drive\วิทยาศาสตร์ 1012 ป.3 - ป.6\ป.6\แก้ไข 2\6\BG\BG_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353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xmlns="" id="{3E4EFA02-CB6A-BB42-9519-A04DD47EF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48" y="513778"/>
            <a:ext cx="2827447" cy="6344222"/>
          </a:xfrm>
          <a:prstGeom prst="rect">
            <a:avLst/>
          </a:prstGeom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/>
          </a:p>
        </p:txBody>
      </p:sp>
      <p:grpSp>
        <p:nvGrpSpPr>
          <p:cNvPr id="4" name="กลุ่ม 3">
            <a:extLst>
              <a:ext uri="{FF2B5EF4-FFF2-40B4-BE49-F238E27FC236}">
                <a16:creationId xmlns:a16="http://schemas.microsoft.com/office/drawing/2014/main" xmlns="" id="{0D76857E-5EAD-6D46-9445-EA3964CCE73B}"/>
              </a:ext>
            </a:extLst>
          </p:cNvPr>
          <p:cNvGrpSpPr/>
          <p:nvPr/>
        </p:nvGrpSpPr>
        <p:grpSpPr>
          <a:xfrm>
            <a:off x="3930732" y="1288473"/>
            <a:ext cx="7037949" cy="2286000"/>
            <a:chOff x="3930732" y="1288473"/>
            <a:chExt cx="7037949" cy="2286000"/>
          </a:xfrm>
        </p:grpSpPr>
        <p:sp>
          <p:nvSpPr>
            <p:cNvPr id="3" name="คำบรรยายภาพแบบสี่เหลี่ยมมุมมน 2">
              <a:extLst>
                <a:ext uri="{FF2B5EF4-FFF2-40B4-BE49-F238E27FC236}">
                  <a16:creationId xmlns:a16="http://schemas.microsoft.com/office/drawing/2014/main" xmlns="" id="{85585C0E-D87D-DE45-BA9B-2175616E9E65}"/>
                </a:ext>
              </a:extLst>
            </p:cNvPr>
            <p:cNvSpPr/>
            <p:nvPr/>
          </p:nvSpPr>
          <p:spPr>
            <a:xfrm>
              <a:off x="3930732" y="1288473"/>
              <a:ext cx="7037949" cy="2286000"/>
            </a:xfrm>
            <a:prstGeom prst="wedgeRoundRectCallout">
              <a:avLst>
                <a:gd name="adj1" fmla="val -70103"/>
                <a:gd name="adj2" fmla="val -31341"/>
                <a:gd name="adj3" fmla="val 1666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" name="สี่เหลี่ยมผืนผ้า 11"/>
            <p:cNvSpPr/>
            <p:nvPr/>
          </p:nvSpPr>
          <p:spPr>
            <a:xfrm>
              <a:off x="4308667" y="1584504"/>
              <a:ext cx="6282077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/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ซากดึกดำบรรพ์ คือ ร่องรอยหรือซากของสิ่งมีชีวิต ที่เคยอาศัยอยู่บริเวณนั้น เมื่อตายแล้ว ทับถมในชั้นหินตะกอน </a:t>
              </a:r>
              <a:endParaRPr lang="th-TH" sz="3600" b="1" dirty="0">
                <a:solidFill>
                  <a:schemeClr val="bg1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9" name="รูปภาพ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xmlns="" id="{98960947-6AA8-C144-BC8E-61D1EF65F01C}"/>
              </a:ext>
            </a:extLst>
          </p:cNvPr>
          <p:cNvSpPr/>
          <p:nvPr/>
        </p:nvSpPr>
        <p:spPr>
          <a:xfrm>
            <a:off x="4369608" y="6448794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209094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Google Drive\วิทยาศาสตร์ 1012 ป.3 - ป.6\ป.6\แก้ไข 2\6\BG\BG_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353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2EABD88B-9E78-2F41-89E5-B2E9C10B47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9935"/>
            <a:ext cx="3961369" cy="6033598"/>
          </a:xfrm>
          <a:prstGeom prst="rect">
            <a:avLst/>
          </a:prstGeom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/>
          </a:p>
        </p:txBody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372C54A4-12B2-C54E-832F-0BE16019D2BD}"/>
              </a:ext>
            </a:extLst>
          </p:cNvPr>
          <p:cNvGrpSpPr/>
          <p:nvPr/>
        </p:nvGrpSpPr>
        <p:grpSpPr>
          <a:xfrm>
            <a:off x="3792778" y="806826"/>
            <a:ext cx="7386918" cy="4782260"/>
            <a:chOff x="4141694" y="806826"/>
            <a:chExt cx="7386918" cy="4782260"/>
          </a:xfrm>
        </p:grpSpPr>
        <p:sp>
          <p:nvSpPr>
            <p:cNvPr id="6" name="คำบรรยายภาพแบบสี่เหลี่ยมมุมมน 5">
              <a:extLst>
                <a:ext uri="{FF2B5EF4-FFF2-40B4-BE49-F238E27FC236}">
                  <a16:creationId xmlns:a16="http://schemas.microsoft.com/office/drawing/2014/main" xmlns="" id="{D5A33955-A307-EE49-A6B4-82938E7CC383}"/>
                </a:ext>
              </a:extLst>
            </p:cNvPr>
            <p:cNvSpPr/>
            <p:nvPr/>
          </p:nvSpPr>
          <p:spPr>
            <a:xfrm>
              <a:off x="4141694" y="806826"/>
              <a:ext cx="7386918" cy="4782260"/>
            </a:xfrm>
            <a:prstGeom prst="wedgeRoundRectCallout">
              <a:avLst>
                <a:gd name="adj1" fmla="val -62903"/>
                <a:gd name="adj2" fmla="val -6085"/>
                <a:gd name="adj3" fmla="val 16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xmlns="" id="{69CCF19F-7978-E747-B3A1-6EDEF9F2BB13}"/>
                </a:ext>
              </a:extLst>
            </p:cNvPr>
            <p:cNvSpPr txBox="1"/>
            <p:nvPr/>
          </p:nvSpPr>
          <p:spPr>
            <a:xfrm>
              <a:off x="4430384" y="1235947"/>
              <a:ext cx="6772534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thaiDist"/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ซากดึกดําบรรพ์เกิดจากซากสิ่งมีชีวิตในอดีต</a:t>
              </a:r>
              <a:b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ถูกทับถมด้วยตะกอนและเกิดการกลายเป็นหิน หรือ</a:t>
              </a:r>
              <a:b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เกิดจากการประทับรอยของสิ่งมีชีวิตในอดีต เช่น </a:t>
              </a:r>
              <a:r>
                <a:rPr lang="th-TH" sz="36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/>
              </a:r>
              <a:br>
                <a:rPr lang="th-TH" sz="36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รอย</a:t>
              </a: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ตีน จนเกิดเป็นโครงสร้างของซากหรือ</a:t>
              </a:r>
              <a:r>
                <a:rPr lang="th-TH" sz="36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ร่องรอย</a:t>
              </a:r>
              <a:br>
                <a:rPr lang="th-TH" sz="36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ของ</a:t>
              </a: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สิ่งมีชีวิตที่ปรากฏอยู่ในหิน ในประเทศไทย</a:t>
              </a:r>
              <a:r>
                <a:rPr lang="th-TH" sz="36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พบ</a:t>
              </a:r>
              <a:br>
                <a:rPr lang="th-TH" sz="36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ซาก</a:t>
              </a: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ดึกดําบรรพ์มากมาย ทั้งพืชชนิดต่าง ๆ ปะการัง หอย ปลา เต่า ไดโนเสาร์ และรอยตีนสัตว์ </a:t>
              </a:r>
            </a:p>
          </p:txBody>
        </p:sp>
      </p:grp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xmlns="" id="{88FAD014-33DD-424D-ABAD-BC9C476EA96F}"/>
              </a:ext>
            </a:extLst>
          </p:cNvPr>
          <p:cNvSpPr/>
          <p:nvPr/>
        </p:nvSpPr>
        <p:spPr>
          <a:xfrm>
            <a:off x="4369608" y="6448794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98758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Google Drive\วิทยาศาสตร์ 1012 ป.3 - ป.6\ป.6\แก้ไข 2\6\BG\BG_J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/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733245" y="716915"/>
            <a:ext cx="10179397" cy="255389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indent="863600" algn="thaiDist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ซากดึกดำบรรพ์สามารถใช้เป็นหลักฐานหนึ่งที่บ่งบอกถึงชนิดและลักษณะของสิ่งมีชีวิตในอดีต และช่วยอธิบายสภาพแวดล้อมของพื้นที่ในอดีตขณะเกิดสิ่งมีชีวิตนั้น เช่น หากพบซากดึกดำบรรพ์ของปะการัง แสดงว่าสภาพแวดล้อมบริเวณนั้นอาจเคยเป็นทะเลมาก่อน</a:t>
            </a:r>
            <a:endParaRPr lang="th-TH" sz="3600" b="1" dirty="0">
              <a:solidFill>
                <a:srgbClr val="0070C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xmlns="" id="{C8EFDFE3-8044-D34C-87BD-0D5AB01F1861}"/>
              </a:ext>
            </a:extLst>
          </p:cNvPr>
          <p:cNvSpPr/>
          <p:nvPr/>
        </p:nvSpPr>
        <p:spPr>
          <a:xfrm>
            <a:off x="4369608" y="6448794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353117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Google Drive\วิทยาศาสตร์ 1012 ป.3 - ป.6\ป.6\แก้ไข 2\1\BG\BG_ADD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Google Drive\วิทยาศาสตร์ 1012 ป.3 - ป.6\ป.6\logo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31" b="65797"/>
          <a:stretch/>
        </p:blipFill>
        <p:spPr bwMode="auto">
          <a:xfrm>
            <a:off x="9806152" y="3417"/>
            <a:ext cx="2385850" cy="234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CFFF25A9-860E-CE45-8419-15DD5D9EB68B}"/>
              </a:ext>
            </a:extLst>
          </p:cNvPr>
          <p:cNvGrpSpPr/>
          <p:nvPr/>
        </p:nvGrpSpPr>
        <p:grpSpPr>
          <a:xfrm>
            <a:off x="-704850" y="-606184"/>
            <a:ext cx="12192002" cy="6858001"/>
            <a:chOff x="-704850" y="-606184"/>
            <a:chExt cx="12192002" cy="6858001"/>
          </a:xfrm>
        </p:grpSpPr>
        <p:pic>
          <p:nvPicPr>
            <p:cNvPr id="5122" name="Picture 2" descr="D:\Google Drive\วิทยาศาสตร์ 1012 ป.3 - ป.6\ป.6\ปกเปิดหน่วย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04850" y="-606184"/>
              <a:ext cx="12192002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สี่เหลี่ยมผืนผ้า 1"/>
            <p:cNvSpPr/>
            <p:nvPr/>
          </p:nvSpPr>
          <p:spPr>
            <a:xfrm>
              <a:off x="2201432" y="1176239"/>
              <a:ext cx="4817345" cy="21236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h-TH" sz="66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หน่วยการเรียนรู้ที่ ๖</a:t>
              </a:r>
              <a:br>
                <a:rPr lang="th-TH" sz="66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6600" b="1" dirty="0">
                  <a:solidFill>
                    <a:schemeClr val="accent4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หินในท้องถิ่น</a:t>
              </a:r>
            </a:p>
          </p:txBody>
        </p:sp>
      </p:grp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xmlns="" id="{DEA77F82-D53A-634D-9E78-710A6548E646}"/>
              </a:ext>
            </a:extLst>
          </p:cNvPr>
          <p:cNvSpPr/>
          <p:nvPr/>
        </p:nvSpPr>
        <p:spPr>
          <a:xfrm>
            <a:off x="4369608" y="6448794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111728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Google Drive\วิทยาศาสตร์ 1012 ป.3 - ป.6\ป.6\แก้ไข 2\6\BG\BG_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353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xmlns="" id="{3E4EFA02-CB6A-BB42-9519-A04DD47EF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48" y="513778"/>
            <a:ext cx="2827447" cy="6344222"/>
          </a:xfrm>
          <a:prstGeom prst="rect">
            <a:avLst/>
          </a:prstGeom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/>
          </a:p>
        </p:txBody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3BA72444-4916-A54C-8630-74B8708FFC68}"/>
              </a:ext>
            </a:extLst>
          </p:cNvPr>
          <p:cNvGrpSpPr/>
          <p:nvPr/>
        </p:nvGrpSpPr>
        <p:grpSpPr>
          <a:xfrm>
            <a:off x="3673829" y="1314791"/>
            <a:ext cx="7494904" cy="2808974"/>
            <a:chOff x="3673829" y="1314791"/>
            <a:chExt cx="7494904" cy="2808974"/>
          </a:xfrm>
        </p:grpSpPr>
        <p:sp>
          <p:nvSpPr>
            <p:cNvPr id="9" name="คำบรรยายภาพแบบสี่เหลี่ยมมุมมน 8">
              <a:extLst>
                <a:ext uri="{FF2B5EF4-FFF2-40B4-BE49-F238E27FC236}">
                  <a16:creationId xmlns:a16="http://schemas.microsoft.com/office/drawing/2014/main" xmlns="" id="{077DA1A6-66F9-FE49-AE4C-90DB5B6534EA}"/>
                </a:ext>
              </a:extLst>
            </p:cNvPr>
            <p:cNvSpPr/>
            <p:nvPr/>
          </p:nvSpPr>
          <p:spPr>
            <a:xfrm>
              <a:off x="3673829" y="1314791"/>
              <a:ext cx="7494904" cy="2808974"/>
            </a:xfrm>
            <a:prstGeom prst="wedgeRoundRectCallout">
              <a:avLst>
                <a:gd name="adj1" fmla="val -66624"/>
                <a:gd name="adj2" fmla="val -19039"/>
                <a:gd name="adj3" fmla="val 16667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" name="สี่เหลี่ยมผืนผ้า 9">
              <a:extLst>
                <a:ext uri="{FF2B5EF4-FFF2-40B4-BE49-F238E27FC236}">
                  <a16:creationId xmlns:a16="http://schemas.microsoft.com/office/drawing/2014/main" xmlns="" id="{EE4512DB-D5A9-0B4A-9EED-38F7F9E16D68}"/>
                </a:ext>
              </a:extLst>
            </p:cNvPr>
            <p:cNvSpPr/>
            <p:nvPr/>
          </p:nvSpPr>
          <p:spPr>
            <a:xfrm>
              <a:off x="3850673" y="1565116"/>
              <a:ext cx="7118008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/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นักธรณีวิทยา นักชีววิทยา และนักโบราณคดี ศึกษาซากดึกดำบรรพ์ เพื่อใช้เป็นหลักฐานในการอธิบายสิ่งที่เกิดขึ้นในอดีต เช่น สภาพธรรมชาติ ลักษณะสิ่งมีชีวิตในบริเวณที่พบซากดึกดําบรรพ์ </a:t>
              </a:r>
            </a:p>
          </p:txBody>
        </p:sp>
      </p:grp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13" name="สี่เหลี่ยมผืนผ้า 12">
            <a:extLst>
              <a:ext uri="{FF2B5EF4-FFF2-40B4-BE49-F238E27FC236}">
                <a16:creationId xmlns:a16="http://schemas.microsoft.com/office/drawing/2014/main" xmlns="" id="{E3C3C0C0-C00F-BA4F-B5EC-D4CDFD4F49B2}"/>
              </a:ext>
            </a:extLst>
          </p:cNvPr>
          <p:cNvSpPr/>
          <p:nvPr/>
        </p:nvSpPr>
        <p:spPr>
          <a:xfrm>
            <a:off x="4369608" y="6448794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98795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0" y="3198167"/>
            <a:ext cx="12192000" cy="461665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indent="914400" algn="thaiDist"/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8" name="Picture 2" descr="D:\Google Drive\วิทยาศาสตร์ 1012 ป.3 - ป.6\ป.6\logo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31" b="65797"/>
          <a:stretch/>
        </p:blipFill>
        <p:spPr bwMode="auto">
          <a:xfrm>
            <a:off x="9806152" y="3417"/>
            <a:ext cx="2385850" cy="234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xmlns="" id="{5FF059DE-8B22-7147-9E11-A1A33AE9A7D0}"/>
              </a:ext>
            </a:extLst>
          </p:cNvPr>
          <p:cNvSpPr/>
          <p:nvPr/>
        </p:nvSpPr>
        <p:spPr>
          <a:xfrm>
            <a:off x="4369608" y="6448794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334697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มุมมน 30"/>
          <p:cNvSpPr/>
          <p:nvPr/>
        </p:nvSpPr>
        <p:spPr>
          <a:xfrm>
            <a:off x="1758908" y="1812756"/>
            <a:ext cx="4066159" cy="576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๑. หินอัคนี หินปูน หินตะกอน</a:t>
            </a:r>
          </a:p>
        </p:txBody>
      </p:sp>
      <p:sp>
        <p:nvSpPr>
          <p:cNvPr id="50" name="สี่เหลี่ยมผืนผ้ามุมมน 49"/>
          <p:cNvSpPr/>
          <p:nvPr/>
        </p:nvSpPr>
        <p:spPr>
          <a:xfrm>
            <a:off x="1164168" y="4778909"/>
            <a:ext cx="9583005" cy="1186863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36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เฉลย ๓. เหตุผล นักธรณีวิทยาจำแนกประเภทของหิน ตาม</a:t>
            </a:r>
            <a:r>
              <a:rPr lang="th-TH" sz="3600" b="1" dirty="0" smtClean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ลักษณะ</a:t>
            </a:r>
            <a:br>
              <a:rPr lang="th-TH" sz="3600" b="1" dirty="0" smtClean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 smtClean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36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เกิดออกเป็น ๓ ประเภท ได้แก่ หินอัคนี หินตะกอน และหินแปร</a:t>
            </a:r>
          </a:p>
        </p:txBody>
      </p:sp>
      <p:sp>
        <p:nvSpPr>
          <p:cNvPr id="30" name="สี่เหลี่ยมผืนผ้ามุมมน 29"/>
          <p:cNvSpPr/>
          <p:nvPr/>
        </p:nvSpPr>
        <p:spPr>
          <a:xfrm>
            <a:off x="1164168" y="878251"/>
            <a:ext cx="8180129" cy="65108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6225" indent="-276225"/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r>
              <a:rPr lang="en-US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. </a:t>
            </a:r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นักธรณีวิทยาจำแนกหินออกเป็น ๓ ประเภท ตามข้อใด</a:t>
            </a:r>
          </a:p>
        </p:txBody>
      </p:sp>
      <p:sp>
        <p:nvSpPr>
          <p:cNvPr id="26" name="สี่เหลี่ยมผืนผ้ามุมมน 25">
            <a:extLst>
              <a:ext uri="{FF2B5EF4-FFF2-40B4-BE49-F238E27FC236}">
                <a16:creationId xmlns:a16="http://schemas.microsoft.com/office/drawing/2014/main" xmlns="" id="{C6D35ED6-66E5-CF47-8159-7A6BA58A484C}"/>
              </a:ext>
            </a:extLst>
          </p:cNvPr>
          <p:cNvSpPr/>
          <p:nvPr/>
        </p:nvSpPr>
        <p:spPr>
          <a:xfrm>
            <a:off x="1758908" y="2507050"/>
            <a:ext cx="4066159" cy="576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๒. หินอัคนี หินตะกอน หินชั้น</a:t>
            </a:r>
          </a:p>
        </p:txBody>
      </p:sp>
      <p:sp>
        <p:nvSpPr>
          <p:cNvPr id="28" name="สี่เหลี่ยมผืนผ้ามุมมน 27">
            <a:extLst>
              <a:ext uri="{FF2B5EF4-FFF2-40B4-BE49-F238E27FC236}">
                <a16:creationId xmlns:a16="http://schemas.microsoft.com/office/drawing/2014/main" xmlns="" id="{CCE7D756-4BBD-3B4A-A6D5-521CDF386015}"/>
              </a:ext>
            </a:extLst>
          </p:cNvPr>
          <p:cNvSpPr/>
          <p:nvPr/>
        </p:nvSpPr>
        <p:spPr>
          <a:xfrm>
            <a:off x="1758908" y="3249670"/>
            <a:ext cx="4066159" cy="576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๓. หินอัคนี หินตะกอน หินแปร</a:t>
            </a:r>
          </a:p>
        </p:txBody>
      </p:sp>
      <p:sp>
        <p:nvSpPr>
          <p:cNvPr id="35" name="สี่เหลี่ยมผืนผ้ามุมมน 34">
            <a:extLst>
              <a:ext uri="{FF2B5EF4-FFF2-40B4-BE49-F238E27FC236}">
                <a16:creationId xmlns:a16="http://schemas.microsoft.com/office/drawing/2014/main" xmlns="" id="{B9106D06-56C2-8442-AC27-263BD10084B6}"/>
              </a:ext>
            </a:extLst>
          </p:cNvPr>
          <p:cNvSpPr/>
          <p:nvPr/>
        </p:nvSpPr>
        <p:spPr>
          <a:xfrm>
            <a:off x="1758908" y="3946355"/>
            <a:ext cx="4232317" cy="576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๔. หินอัคนี หินบ</a:t>
            </a:r>
            <a:r>
              <a:rPr lang="th-TH" sz="34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ะ</a:t>
            </a:r>
            <a:r>
              <a:rPr lang="th-TH" sz="3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ซอ</a:t>
            </a:r>
            <a:r>
              <a:rPr lang="th-TH" sz="34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ลต์</a:t>
            </a:r>
            <a:r>
              <a:rPr lang="th-TH" sz="3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3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หินแปร</a:t>
            </a:r>
          </a:p>
        </p:txBody>
      </p:sp>
      <p:grpSp>
        <p:nvGrpSpPr>
          <p:cNvPr id="44" name="กลุ่ม 43">
            <a:extLst>
              <a:ext uri="{FF2B5EF4-FFF2-40B4-BE49-F238E27FC236}">
                <a16:creationId xmlns:a16="http://schemas.microsoft.com/office/drawing/2014/main" xmlns="" id="{7653000B-26EE-2F42-BDB9-1BC355669EAD}"/>
              </a:ext>
            </a:extLst>
          </p:cNvPr>
          <p:cNvGrpSpPr/>
          <p:nvPr/>
        </p:nvGrpSpPr>
        <p:grpSpPr>
          <a:xfrm>
            <a:off x="3206178" y="1740544"/>
            <a:ext cx="6660633" cy="568155"/>
            <a:chOff x="3101270" y="1727204"/>
            <a:chExt cx="6834940" cy="568155"/>
          </a:xfrm>
        </p:grpSpPr>
        <p:sp>
          <p:nvSpPr>
            <p:cNvPr id="14" name="สี่เหลี่ยมผืนผ้ามุมมน 13">
              <a:extLst>
                <a:ext uri="{FF2B5EF4-FFF2-40B4-BE49-F238E27FC236}">
                  <a16:creationId xmlns:a16="http://schemas.microsoft.com/office/drawing/2014/main" xmlns="" id="{EB0F643E-3D05-C049-BABE-7C2D86D5CF64}"/>
                </a:ext>
              </a:extLst>
            </p:cNvPr>
            <p:cNvSpPr/>
            <p:nvPr/>
          </p:nvSpPr>
          <p:spPr>
            <a:xfrm>
              <a:off x="6468533" y="1727204"/>
              <a:ext cx="3467677" cy="541340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0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เป็นประเภทของหินตะกอน</a:t>
              </a:r>
              <a:endParaRPr lang="en-US" sz="30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5" name="สี่เหลี่ยมผืนผ้ามุมมน 14">
              <a:extLst>
                <a:ext uri="{FF2B5EF4-FFF2-40B4-BE49-F238E27FC236}">
                  <a16:creationId xmlns:a16="http://schemas.microsoft.com/office/drawing/2014/main" xmlns="" id="{24820CFD-DA9C-964E-A812-BFF668DE7DB7}"/>
                </a:ext>
              </a:extLst>
            </p:cNvPr>
            <p:cNvSpPr/>
            <p:nvPr/>
          </p:nvSpPr>
          <p:spPr>
            <a:xfrm>
              <a:off x="3101270" y="1839571"/>
              <a:ext cx="880533" cy="455788"/>
            </a:xfrm>
            <a:prstGeom prst="roundRect">
              <a:avLst/>
            </a:prstGeom>
            <a:solidFill>
              <a:srgbClr val="FF3399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400" dirty="0"/>
            </a:p>
          </p:txBody>
        </p:sp>
        <p:cxnSp>
          <p:nvCxnSpPr>
            <p:cNvPr id="21" name="ตัวเชื่อมต่อหักมุม 20">
              <a:extLst>
                <a:ext uri="{FF2B5EF4-FFF2-40B4-BE49-F238E27FC236}">
                  <a16:creationId xmlns:a16="http://schemas.microsoft.com/office/drawing/2014/main" xmlns="" id="{95FF0712-5660-2446-AA16-9A579BF7C128}"/>
                </a:ext>
              </a:extLst>
            </p:cNvPr>
            <p:cNvCxnSpPr>
              <a:cxnSpLocks/>
              <a:stCxn id="15" idx="0"/>
              <a:endCxn id="14" idx="1"/>
            </p:cNvCxnSpPr>
            <p:nvPr/>
          </p:nvCxnSpPr>
          <p:spPr>
            <a:xfrm rot="16200000" flipH="1">
              <a:off x="4925882" y="455224"/>
              <a:ext cx="158303" cy="2926996"/>
            </a:xfrm>
            <a:prstGeom prst="bentConnector4">
              <a:avLst>
                <a:gd name="adj1" fmla="val -144407"/>
                <a:gd name="adj2" fmla="val 57521"/>
              </a:avLst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กลุ่ม 44">
            <a:extLst>
              <a:ext uri="{FF2B5EF4-FFF2-40B4-BE49-F238E27FC236}">
                <a16:creationId xmlns:a16="http://schemas.microsoft.com/office/drawing/2014/main" xmlns="" id="{DACF48FF-E7D7-DD43-875E-7A2A5B438683}"/>
              </a:ext>
            </a:extLst>
          </p:cNvPr>
          <p:cNvGrpSpPr/>
          <p:nvPr/>
        </p:nvGrpSpPr>
        <p:grpSpPr>
          <a:xfrm>
            <a:off x="4484712" y="2490012"/>
            <a:ext cx="5948381" cy="618437"/>
            <a:chOff x="4427336" y="2490012"/>
            <a:chExt cx="6104049" cy="618437"/>
          </a:xfrm>
        </p:grpSpPr>
        <p:sp>
          <p:nvSpPr>
            <p:cNvPr id="19" name="สี่เหลี่ยมผืนผ้ามุมมน 18">
              <a:extLst>
                <a:ext uri="{FF2B5EF4-FFF2-40B4-BE49-F238E27FC236}">
                  <a16:creationId xmlns:a16="http://schemas.microsoft.com/office/drawing/2014/main" xmlns="" id="{3ABE6D9A-2AB6-604F-A132-0DC423703198}"/>
                </a:ext>
              </a:extLst>
            </p:cNvPr>
            <p:cNvSpPr/>
            <p:nvPr/>
          </p:nvSpPr>
          <p:spPr>
            <a:xfrm>
              <a:off x="6468533" y="2499922"/>
              <a:ext cx="4062852" cy="608527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0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หรือเรียกอีกอย่างหนึ่งว่าหินตะกอน</a:t>
              </a:r>
              <a:endParaRPr lang="en-US" sz="30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20" name="ลูกศรเชื่อมต่อแบบตรง 19">
              <a:extLst>
                <a:ext uri="{FF2B5EF4-FFF2-40B4-BE49-F238E27FC236}">
                  <a16:creationId xmlns:a16="http://schemas.microsoft.com/office/drawing/2014/main" xmlns="" id="{82B0A5A7-6C36-334E-8C63-DF6A516F933D}"/>
                </a:ext>
              </a:extLst>
            </p:cNvPr>
            <p:cNvCxnSpPr>
              <a:cxnSpLocks/>
              <a:stCxn id="36" idx="3"/>
              <a:endCxn id="19" idx="1"/>
            </p:cNvCxnSpPr>
            <p:nvPr/>
          </p:nvCxnSpPr>
          <p:spPr>
            <a:xfrm flipV="1">
              <a:off x="5379911" y="2804186"/>
              <a:ext cx="1088623" cy="4469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สี่เหลี่ยมผืนผ้ามุมมน 33">
              <a:extLst>
                <a:ext uri="{FF2B5EF4-FFF2-40B4-BE49-F238E27FC236}">
                  <a16:creationId xmlns:a16="http://schemas.microsoft.com/office/drawing/2014/main" xmlns="" id="{5A8DDEE5-0537-1949-9177-53144385860C}"/>
                </a:ext>
              </a:extLst>
            </p:cNvPr>
            <p:cNvSpPr/>
            <p:nvPr/>
          </p:nvSpPr>
          <p:spPr>
            <a:xfrm>
              <a:off x="4427336" y="2490012"/>
              <a:ext cx="959336" cy="566077"/>
            </a:xfrm>
            <a:prstGeom prst="roundRect">
              <a:avLst/>
            </a:prstGeom>
            <a:solidFill>
              <a:srgbClr val="FF3399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400"/>
            </a:p>
          </p:txBody>
        </p:sp>
      </p:grpSp>
      <p:grpSp>
        <p:nvGrpSpPr>
          <p:cNvPr id="46" name="กลุ่ม 45">
            <a:extLst>
              <a:ext uri="{FF2B5EF4-FFF2-40B4-BE49-F238E27FC236}">
                <a16:creationId xmlns:a16="http://schemas.microsoft.com/office/drawing/2014/main" xmlns="" id="{AD3913D8-8546-2A48-B2F5-33E08D2148A0}"/>
              </a:ext>
            </a:extLst>
          </p:cNvPr>
          <p:cNvGrpSpPr/>
          <p:nvPr/>
        </p:nvGrpSpPr>
        <p:grpSpPr>
          <a:xfrm>
            <a:off x="3247774" y="3861001"/>
            <a:ext cx="5974603" cy="552808"/>
            <a:chOff x="3158710" y="3860625"/>
            <a:chExt cx="6130957" cy="552808"/>
          </a:xfrm>
        </p:grpSpPr>
        <p:sp>
          <p:nvSpPr>
            <p:cNvPr id="22" name="สี่เหลี่ยมผืนผ้ามุมมน 21">
              <a:extLst>
                <a:ext uri="{FF2B5EF4-FFF2-40B4-BE49-F238E27FC236}">
                  <a16:creationId xmlns:a16="http://schemas.microsoft.com/office/drawing/2014/main" xmlns="" id="{3FF10D0B-5570-F244-93E0-AE8123C642CF}"/>
                </a:ext>
              </a:extLst>
            </p:cNvPr>
            <p:cNvSpPr/>
            <p:nvPr/>
          </p:nvSpPr>
          <p:spPr>
            <a:xfrm>
              <a:off x="6468533" y="3860625"/>
              <a:ext cx="2821134" cy="552808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0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เป็นประเภทของหินอัคนี</a:t>
              </a:r>
              <a:endParaRPr lang="en-US" sz="30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0" name="สี่เหลี่ยมผืนผ้ามุมมน 39">
              <a:extLst>
                <a:ext uri="{FF2B5EF4-FFF2-40B4-BE49-F238E27FC236}">
                  <a16:creationId xmlns:a16="http://schemas.microsoft.com/office/drawing/2014/main" xmlns="" id="{CA1E91E5-23B0-5348-8579-393942EDE822}"/>
                </a:ext>
              </a:extLst>
            </p:cNvPr>
            <p:cNvSpPr/>
            <p:nvPr/>
          </p:nvSpPr>
          <p:spPr>
            <a:xfrm>
              <a:off x="3158710" y="3933111"/>
              <a:ext cx="1598578" cy="476709"/>
            </a:xfrm>
            <a:prstGeom prst="roundRect">
              <a:avLst/>
            </a:prstGeom>
            <a:solidFill>
              <a:srgbClr val="FF3399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400"/>
            </a:p>
          </p:txBody>
        </p:sp>
        <p:cxnSp>
          <p:nvCxnSpPr>
            <p:cNvPr id="41" name="ตัวเชื่อมต่อหักมุม 40">
              <a:extLst>
                <a:ext uri="{FF2B5EF4-FFF2-40B4-BE49-F238E27FC236}">
                  <a16:creationId xmlns:a16="http://schemas.microsoft.com/office/drawing/2014/main" xmlns="" id="{2A857A58-9EC8-AA4F-B2C3-7A12EA16EFF7}"/>
                </a:ext>
              </a:extLst>
            </p:cNvPr>
            <p:cNvCxnSpPr>
              <a:cxnSpLocks/>
              <a:stCxn id="40" idx="2"/>
              <a:endCxn id="22" idx="1"/>
            </p:cNvCxnSpPr>
            <p:nvPr/>
          </p:nvCxnSpPr>
          <p:spPr>
            <a:xfrm rot="5400000" flipH="1" flipV="1">
              <a:off x="5076870" y="3018158"/>
              <a:ext cx="272791" cy="2510535"/>
            </a:xfrm>
            <a:prstGeom prst="bentConnector4">
              <a:avLst>
                <a:gd name="adj1" fmla="val -83800"/>
                <a:gd name="adj2" fmla="val 65919"/>
              </a:avLst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กล่องข้อความ 1"/>
          <p:cNvSpPr txBox="1"/>
          <p:nvPr/>
        </p:nvSpPr>
        <p:spPr>
          <a:xfrm>
            <a:off x="3168382" y="1795061"/>
            <a:ext cx="94769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4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หินปูน</a:t>
            </a:r>
          </a:p>
        </p:txBody>
      </p:sp>
      <p:sp>
        <p:nvSpPr>
          <p:cNvPr id="36" name="กล่องข้อความ 35"/>
          <p:cNvSpPr txBox="1"/>
          <p:nvPr/>
        </p:nvSpPr>
        <p:spPr>
          <a:xfrm>
            <a:off x="4478123" y="2500878"/>
            <a:ext cx="9348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4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หินชั้น</a:t>
            </a:r>
          </a:p>
        </p:txBody>
      </p:sp>
      <p:sp>
        <p:nvSpPr>
          <p:cNvPr id="37" name="กล่องข้อความ 36"/>
          <p:cNvSpPr txBox="1"/>
          <p:nvPr/>
        </p:nvSpPr>
        <p:spPr>
          <a:xfrm>
            <a:off x="3165799" y="3924778"/>
            <a:ext cx="161614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4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หินบะซอลต์</a:t>
            </a:r>
          </a:p>
        </p:txBody>
      </p:sp>
      <p:pic>
        <p:nvPicPr>
          <p:cNvPr id="33" name="รูปภาพ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715553"/>
            <a:ext cx="1328392" cy="1280949"/>
          </a:xfrm>
          <a:prstGeom prst="rect">
            <a:avLst/>
          </a:prstGeom>
        </p:spPr>
      </p:pic>
      <p:sp>
        <p:nvSpPr>
          <p:cNvPr id="43" name="โดนัท 42">
            <a:extLst>
              <a:ext uri="{FF2B5EF4-FFF2-40B4-BE49-F238E27FC236}">
                <a16:creationId xmlns:a16="http://schemas.microsoft.com/office/drawing/2014/main" xmlns="" id="{43EC947B-3806-BD43-9183-3D00B873CD16}"/>
              </a:ext>
            </a:extLst>
          </p:cNvPr>
          <p:cNvSpPr/>
          <p:nvPr/>
        </p:nvSpPr>
        <p:spPr>
          <a:xfrm>
            <a:off x="1758908" y="3337464"/>
            <a:ext cx="482487" cy="470229"/>
          </a:xfrm>
          <a:prstGeom prst="donut">
            <a:avLst>
              <a:gd name="adj" fmla="val 9509"/>
            </a:avLst>
          </a:prstGeom>
          <a:solidFill>
            <a:srgbClr val="C00000"/>
          </a:solidFill>
        </p:spPr>
        <p:txBody>
          <a:bodyPr wrap="square" rtlCol="0" anchor="ctr">
            <a:spAutoFit/>
          </a:bodyPr>
          <a:lstStyle/>
          <a:p>
            <a:pPr indent="914400" algn="thaiDist"/>
            <a:endParaRPr lang="th-TH" sz="2400" dirty="0">
              <a:ln>
                <a:solidFill>
                  <a:srgbClr val="C00000"/>
                </a:solidFill>
              </a:ln>
              <a:latin typeface="Kanit" pitchFamily="2" charset="-34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3406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0" grpId="0" animBg="1"/>
      <p:bldP spid="26" grpId="0" animBg="1"/>
      <p:bldP spid="28" grpId="0" animBg="1"/>
      <p:bldP spid="35" grpId="0" animBg="1"/>
      <p:bldP spid="2" grpId="0"/>
      <p:bldP spid="36" grpId="0"/>
      <p:bldP spid="37" grpId="0"/>
      <p:bldP spid="4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มุมมน 30"/>
          <p:cNvSpPr/>
          <p:nvPr/>
        </p:nvSpPr>
        <p:spPr>
          <a:xfrm>
            <a:off x="1758908" y="1812756"/>
            <a:ext cx="2316381" cy="46912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๑.  หินแกรนิต</a:t>
            </a:r>
          </a:p>
        </p:txBody>
      </p:sp>
      <p:sp>
        <p:nvSpPr>
          <p:cNvPr id="50" name="สี่เหลี่ยมผืนผ้ามุมมน 49"/>
          <p:cNvSpPr/>
          <p:nvPr/>
        </p:nvSpPr>
        <p:spPr>
          <a:xfrm>
            <a:off x="935421" y="4585770"/>
            <a:ext cx="10644223" cy="1643857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/>
          </a:p>
        </p:txBody>
      </p:sp>
      <p:sp>
        <p:nvSpPr>
          <p:cNvPr id="30" name="สี่เหลี่ยมผืนผ้ามุมมน 29"/>
          <p:cNvSpPr/>
          <p:nvPr/>
        </p:nvSpPr>
        <p:spPr>
          <a:xfrm>
            <a:off x="1343006" y="795593"/>
            <a:ext cx="4868224" cy="73373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6225" indent="-276225"/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r>
              <a:rPr lang="en-US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. </a:t>
            </a:r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หินชนิดใดมีลักษณะเป็นชั้น ๆ </a:t>
            </a: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xmlns="" id="{F22F81BE-0C5F-E040-B0B4-3B952C336E2A}"/>
              </a:ext>
            </a:extLst>
          </p:cNvPr>
          <p:cNvSpPr/>
          <p:nvPr/>
        </p:nvSpPr>
        <p:spPr>
          <a:xfrm>
            <a:off x="1041773" y="4634872"/>
            <a:ext cx="1043151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เฉลย ๒.  เหตุผล หินดินดานเป็นหินตะกอนหรือหินชั้น ซึ่งเกิดจากการทับถมของดินเหนียว </a:t>
            </a:r>
            <a:b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โดยถูกแรงน้ำหรือแรงลมพัดพาไปสะสมตะกอนในที่ต่าง ๆ โดยหินดินดานมีลักษณะเนื้อละเอียด ประกอบด้วย แร่ ดินเหนียว กะเทาะหรือหลุดออกเป็นแผ่นได้ง่าย</a:t>
            </a:r>
          </a:p>
          <a:p>
            <a:pPr algn="thaiDist"/>
            <a:endParaRPr lang="th-TH" sz="3200" b="1" dirty="0">
              <a:solidFill>
                <a:srgbClr val="FF3399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6" name="สี่เหลี่ยมผืนผ้ามุมมน 25">
            <a:extLst>
              <a:ext uri="{FF2B5EF4-FFF2-40B4-BE49-F238E27FC236}">
                <a16:creationId xmlns:a16="http://schemas.microsoft.com/office/drawing/2014/main" xmlns="" id="{C6D35ED6-66E5-CF47-8159-7A6BA58A484C}"/>
              </a:ext>
            </a:extLst>
          </p:cNvPr>
          <p:cNvSpPr/>
          <p:nvPr/>
        </p:nvSpPr>
        <p:spPr>
          <a:xfrm>
            <a:off x="1758908" y="2509441"/>
            <a:ext cx="2316381" cy="46912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๒.  หินดินดาน</a:t>
            </a:r>
          </a:p>
        </p:txBody>
      </p:sp>
      <p:sp>
        <p:nvSpPr>
          <p:cNvPr id="28" name="สี่เหลี่ยมผืนผ้ามุมมน 27">
            <a:extLst>
              <a:ext uri="{FF2B5EF4-FFF2-40B4-BE49-F238E27FC236}">
                <a16:creationId xmlns:a16="http://schemas.microsoft.com/office/drawing/2014/main" xmlns="" id="{CCE7D756-4BBD-3B4A-A6D5-521CDF386015}"/>
              </a:ext>
            </a:extLst>
          </p:cNvPr>
          <p:cNvSpPr/>
          <p:nvPr/>
        </p:nvSpPr>
        <p:spPr>
          <a:xfrm>
            <a:off x="1758908" y="3249670"/>
            <a:ext cx="2316381" cy="46912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๓.  หินบ</a:t>
            </a:r>
            <a:r>
              <a:rPr lang="th-TH" sz="32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ะ</a:t>
            </a: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ซอ</a:t>
            </a:r>
            <a:r>
              <a:rPr lang="th-TH" sz="32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ลส์</a:t>
            </a:r>
            <a:endParaRPr lang="th-TH" sz="32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5" name="สี่เหลี่ยมผืนผ้ามุมมน 34">
            <a:extLst>
              <a:ext uri="{FF2B5EF4-FFF2-40B4-BE49-F238E27FC236}">
                <a16:creationId xmlns:a16="http://schemas.microsoft.com/office/drawing/2014/main" xmlns="" id="{B9106D06-56C2-8442-AC27-263BD10084B6}"/>
              </a:ext>
            </a:extLst>
          </p:cNvPr>
          <p:cNvSpPr/>
          <p:nvPr/>
        </p:nvSpPr>
        <p:spPr>
          <a:xfrm>
            <a:off x="1758908" y="3946355"/>
            <a:ext cx="2316381" cy="46912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๔.  หินแอนดีไซ</a:t>
            </a:r>
            <a:r>
              <a:rPr lang="th-TH" sz="32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ต์</a:t>
            </a:r>
            <a:endParaRPr lang="th-TH" sz="32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19" name="กลุ่ม 18">
            <a:extLst>
              <a:ext uri="{FF2B5EF4-FFF2-40B4-BE49-F238E27FC236}">
                <a16:creationId xmlns:a16="http://schemas.microsoft.com/office/drawing/2014/main" xmlns="" id="{4B4D1D2E-61B1-2F4B-816D-B9B7EE62785E}"/>
              </a:ext>
            </a:extLst>
          </p:cNvPr>
          <p:cNvGrpSpPr/>
          <p:nvPr/>
        </p:nvGrpSpPr>
        <p:grpSpPr>
          <a:xfrm>
            <a:off x="4075289" y="1701479"/>
            <a:ext cx="6651388" cy="580404"/>
            <a:chOff x="4075289" y="1701479"/>
            <a:chExt cx="6651388" cy="580404"/>
          </a:xfrm>
        </p:grpSpPr>
        <p:sp>
          <p:nvSpPr>
            <p:cNvPr id="13" name="สี่เหลี่ยมผืนผ้ามุมมน 12">
              <a:extLst>
                <a:ext uri="{FF2B5EF4-FFF2-40B4-BE49-F238E27FC236}">
                  <a16:creationId xmlns:a16="http://schemas.microsoft.com/office/drawing/2014/main" xmlns="" id="{AAC51EC3-C47E-4442-9B16-C1E34B81C5F4}"/>
                </a:ext>
              </a:extLst>
            </p:cNvPr>
            <p:cNvSpPr/>
            <p:nvPr/>
          </p:nvSpPr>
          <p:spPr>
            <a:xfrm>
              <a:off x="4979568" y="1701479"/>
              <a:ext cx="5747109" cy="580404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เป็นหินอัคนีเนื้อหยาบ เนื้อหินแข็งมาก</a:t>
              </a:r>
              <a:endParaRPr lang="en-US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3" name="ลูกศรเชื่อมต่อแบบตรง 2">
              <a:extLst>
                <a:ext uri="{FF2B5EF4-FFF2-40B4-BE49-F238E27FC236}">
                  <a16:creationId xmlns:a16="http://schemas.microsoft.com/office/drawing/2014/main" xmlns="" id="{D2B406AD-BABA-BA46-BFEA-AF98BA97B24E}"/>
                </a:ext>
              </a:extLst>
            </p:cNvPr>
            <p:cNvCxnSpPr>
              <a:cxnSpLocks/>
              <a:stCxn id="31" idx="3"/>
              <a:endCxn id="13" idx="1"/>
            </p:cNvCxnSpPr>
            <p:nvPr/>
          </p:nvCxnSpPr>
          <p:spPr>
            <a:xfrm flipV="1">
              <a:off x="4075289" y="1991681"/>
              <a:ext cx="904279" cy="55639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กลุ่ม 16">
            <a:extLst>
              <a:ext uri="{FF2B5EF4-FFF2-40B4-BE49-F238E27FC236}">
                <a16:creationId xmlns:a16="http://schemas.microsoft.com/office/drawing/2014/main" xmlns="" id="{B1967DAD-AAB4-3245-91D5-835B132B6FB1}"/>
              </a:ext>
            </a:extLst>
          </p:cNvPr>
          <p:cNvGrpSpPr/>
          <p:nvPr/>
        </p:nvGrpSpPr>
        <p:grpSpPr>
          <a:xfrm>
            <a:off x="4075289" y="3167150"/>
            <a:ext cx="7291649" cy="587499"/>
            <a:chOff x="4075289" y="3278949"/>
            <a:chExt cx="7291649" cy="442448"/>
          </a:xfrm>
        </p:grpSpPr>
        <p:sp>
          <p:nvSpPr>
            <p:cNvPr id="20" name="สี่เหลี่ยมผืนผ้ามุมมน 19">
              <a:extLst>
                <a:ext uri="{FF2B5EF4-FFF2-40B4-BE49-F238E27FC236}">
                  <a16:creationId xmlns:a16="http://schemas.microsoft.com/office/drawing/2014/main" xmlns="" id="{8E54098E-720F-A747-81ED-E575A8F51AF7}"/>
                </a:ext>
              </a:extLst>
            </p:cNvPr>
            <p:cNvSpPr/>
            <p:nvPr/>
          </p:nvSpPr>
          <p:spPr>
            <a:xfrm>
              <a:off x="4979568" y="3278949"/>
              <a:ext cx="6387370" cy="442448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เป็นหินอัคนีเนื้อแน่นละเอียด ทนต่อการสึกกร่อน</a:t>
              </a:r>
              <a:endParaRPr lang="en-US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21" name="ลูกศรเชื่อมต่อแบบตรง 20">
              <a:extLst>
                <a:ext uri="{FF2B5EF4-FFF2-40B4-BE49-F238E27FC236}">
                  <a16:creationId xmlns:a16="http://schemas.microsoft.com/office/drawing/2014/main" xmlns="" id="{56866329-2F5F-5D4D-8C28-B3F159AA84CF}"/>
                </a:ext>
              </a:extLst>
            </p:cNvPr>
            <p:cNvCxnSpPr>
              <a:cxnSpLocks/>
              <a:endCxn id="20" idx="1"/>
            </p:cNvCxnSpPr>
            <p:nvPr/>
          </p:nvCxnSpPr>
          <p:spPr>
            <a:xfrm flipV="1">
              <a:off x="4075289" y="3500173"/>
              <a:ext cx="904279" cy="13340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กลุ่ม 17">
            <a:extLst>
              <a:ext uri="{FF2B5EF4-FFF2-40B4-BE49-F238E27FC236}">
                <a16:creationId xmlns:a16="http://schemas.microsoft.com/office/drawing/2014/main" xmlns="" id="{E5386588-A868-0A4E-9749-93E7364C0487}"/>
              </a:ext>
            </a:extLst>
          </p:cNvPr>
          <p:cNvGrpSpPr/>
          <p:nvPr/>
        </p:nvGrpSpPr>
        <p:grpSpPr>
          <a:xfrm>
            <a:off x="4075289" y="3865420"/>
            <a:ext cx="7291649" cy="607851"/>
            <a:chOff x="4075289" y="3972632"/>
            <a:chExt cx="7291649" cy="442448"/>
          </a:xfrm>
        </p:grpSpPr>
        <p:sp>
          <p:nvSpPr>
            <p:cNvPr id="22" name="สี่เหลี่ยมผืนผ้ามุมมน 21">
              <a:extLst>
                <a:ext uri="{FF2B5EF4-FFF2-40B4-BE49-F238E27FC236}">
                  <a16:creationId xmlns:a16="http://schemas.microsoft.com/office/drawing/2014/main" xmlns="" id="{64825071-5DCC-564F-83A0-B524C1697B9B}"/>
                </a:ext>
              </a:extLst>
            </p:cNvPr>
            <p:cNvSpPr/>
            <p:nvPr/>
          </p:nvSpPr>
          <p:spPr>
            <a:xfrm>
              <a:off x="4979568" y="3972632"/>
              <a:ext cx="6387370" cy="442448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เป็นหินอัคนีเป็นเนื้อละเอียด แน่นทึบ</a:t>
              </a:r>
              <a:endParaRPr lang="en-US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23" name="ลูกศรเชื่อมต่อแบบตรง 22">
              <a:extLst>
                <a:ext uri="{FF2B5EF4-FFF2-40B4-BE49-F238E27FC236}">
                  <a16:creationId xmlns:a16="http://schemas.microsoft.com/office/drawing/2014/main" xmlns="" id="{0567A9E8-A4E0-0540-AAF0-EDABFF9F9582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 flipV="1">
              <a:off x="4075289" y="4193856"/>
              <a:ext cx="904279" cy="13340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รูปภาพ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715553"/>
            <a:ext cx="1328392" cy="1280949"/>
          </a:xfrm>
          <a:prstGeom prst="rect">
            <a:avLst/>
          </a:prstGeom>
        </p:spPr>
      </p:pic>
      <p:sp>
        <p:nvSpPr>
          <p:cNvPr id="33" name="โดนัท 32">
            <a:extLst>
              <a:ext uri="{FF2B5EF4-FFF2-40B4-BE49-F238E27FC236}">
                <a16:creationId xmlns:a16="http://schemas.microsoft.com/office/drawing/2014/main" xmlns="" id="{1C7145E8-0462-814C-BEF2-096E99BFF1A3}"/>
              </a:ext>
            </a:extLst>
          </p:cNvPr>
          <p:cNvSpPr/>
          <p:nvPr/>
        </p:nvSpPr>
        <p:spPr>
          <a:xfrm>
            <a:off x="1758908" y="2526270"/>
            <a:ext cx="482487" cy="470229"/>
          </a:xfrm>
          <a:prstGeom prst="donut">
            <a:avLst>
              <a:gd name="adj" fmla="val 9509"/>
            </a:avLst>
          </a:prstGeom>
          <a:solidFill>
            <a:srgbClr val="C00000"/>
          </a:solidFill>
        </p:spPr>
        <p:txBody>
          <a:bodyPr wrap="square" rtlCol="0" anchor="ctr">
            <a:spAutoFit/>
          </a:bodyPr>
          <a:lstStyle/>
          <a:p>
            <a:pPr indent="914400" algn="thaiDist"/>
            <a:endParaRPr lang="th-TH" sz="2400" dirty="0">
              <a:ln>
                <a:solidFill>
                  <a:srgbClr val="C00000"/>
                </a:solidFill>
              </a:ln>
              <a:latin typeface="Kanit" pitchFamily="2" charset="-34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7085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0" grpId="0" animBg="1"/>
      <p:bldP spid="6" grpId="0"/>
      <p:bldP spid="26" grpId="0" animBg="1"/>
      <p:bldP spid="28" grpId="0" animBg="1"/>
      <p:bldP spid="35" grpId="0" animBg="1"/>
      <p:bldP spid="3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มุมมน 30"/>
          <p:cNvSpPr/>
          <p:nvPr/>
        </p:nvSpPr>
        <p:spPr>
          <a:xfrm>
            <a:off x="1758908" y="1812756"/>
            <a:ext cx="2180913" cy="46912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๑.  หินแกรนิต</a:t>
            </a:r>
          </a:p>
        </p:txBody>
      </p:sp>
      <p:sp>
        <p:nvSpPr>
          <p:cNvPr id="50" name="สี่เหลี่ยมผืนผ้ามุมมน 49"/>
          <p:cNvSpPr/>
          <p:nvPr/>
        </p:nvSpPr>
        <p:spPr>
          <a:xfrm>
            <a:off x="1164168" y="4778909"/>
            <a:ext cx="9969997" cy="1186863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/>
          </a:p>
        </p:txBody>
      </p: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xmlns="" id="{84A5D008-FBB8-AE4B-80E3-0FDB5EB240F1}"/>
              </a:ext>
            </a:extLst>
          </p:cNvPr>
          <p:cNvGrpSpPr/>
          <p:nvPr/>
        </p:nvGrpSpPr>
        <p:grpSpPr>
          <a:xfrm>
            <a:off x="1164169" y="878251"/>
            <a:ext cx="6240678" cy="717748"/>
            <a:chOff x="575734" y="781574"/>
            <a:chExt cx="6240678" cy="717748"/>
          </a:xfrm>
        </p:grpSpPr>
        <p:sp>
          <p:nvSpPr>
            <p:cNvPr id="30" name="สี่เหลี่ยมผืนผ้ามุมมน 29"/>
            <p:cNvSpPr/>
            <p:nvPr/>
          </p:nvSpPr>
          <p:spPr>
            <a:xfrm>
              <a:off x="575734" y="781574"/>
              <a:ext cx="6240678" cy="651081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/>
            </a:p>
          </p:txBody>
        </p:sp>
        <p:sp>
          <p:nvSpPr>
            <p:cNvPr id="4" name="สี่เหลี่ยมผืนผ้า 3">
              <a:extLst>
                <a:ext uri="{FF2B5EF4-FFF2-40B4-BE49-F238E27FC236}">
                  <a16:creationId xmlns:a16="http://schemas.microsoft.com/office/drawing/2014/main" xmlns="" id="{B7EB4CEE-E456-A04D-8490-3A45F353721E}"/>
                </a:ext>
              </a:extLst>
            </p:cNvPr>
            <p:cNvSpPr/>
            <p:nvPr/>
          </p:nvSpPr>
          <p:spPr>
            <a:xfrm>
              <a:off x="746476" y="852991"/>
              <a:ext cx="572927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76225" indent="-276225"/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๓. หินในข้อใดจัดอยู่ในกลุ่มของหินอัคนี</a:t>
              </a:r>
            </a:p>
          </p:txBody>
        </p:sp>
      </p:grp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xmlns="" id="{F22F81BE-0C5F-E040-B0B4-3B952C336E2A}"/>
              </a:ext>
            </a:extLst>
          </p:cNvPr>
          <p:cNvSpPr/>
          <p:nvPr/>
        </p:nvSpPr>
        <p:spPr>
          <a:xfrm>
            <a:off x="1402831" y="4864264"/>
            <a:ext cx="93863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6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เฉลย ๑. เหตุผล หินแกรนิตจัดอยู่ในกลุ่มของหินอัคนี ซึ่งเกิดจากการเย็นตัวของแมกมามีเนื้อหินหยาบและแข็ง ทนทานต่อการผุพังสึกกร่อน</a:t>
            </a:r>
          </a:p>
        </p:txBody>
      </p:sp>
      <p:sp>
        <p:nvSpPr>
          <p:cNvPr id="26" name="สี่เหลี่ยมผืนผ้ามุมมน 25">
            <a:extLst>
              <a:ext uri="{FF2B5EF4-FFF2-40B4-BE49-F238E27FC236}">
                <a16:creationId xmlns:a16="http://schemas.microsoft.com/office/drawing/2014/main" xmlns="" id="{C6D35ED6-66E5-CF47-8159-7A6BA58A484C}"/>
              </a:ext>
            </a:extLst>
          </p:cNvPr>
          <p:cNvSpPr/>
          <p:nvPr/>
        </p:nvSpPr>
        <p:spPr>
          <a:xfrm>
            <a:off x="1758908" y="2509441"/>
            <a:ext cx="2180913" cy="46912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๒.  หินทราย</a:t>
            </a:r>
          </a:p>
        </p:txBody>
      </p:sp>
      <p:sp>
        <p:nvSpPr>
          <p:cNvPr id="28" name="สี่เหลี่ยมผืนผ้ามุมมน 27">
            <a:extLst>
              <a:ext uri="{FF2B5EF4-FFF2-40B4-BE49-F238E27FC236}">
                <a16:creationId xmlns:a16="http://schemas.microsoft.com/office/drawing/2014/main" xmlns="" id="{CCE7D756-4BBD-3B4A-A6D5-521CDF386015}"/>
              </a:ext>
            </a:extLst>
          </p:cNvPr>
          <p:cNvSpPr/>
          <p:nvPr/>
        </p:nvSpPr>
        <p:spPr>
          <a:xfrm>
            <a:off x="1758908" y="3249670"/>
            <a:ext cx="2180913" cy="46912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๓.  หินอ่อน</a:t>
            </a:r>
          </a:p>
        </p:txBody>
      </p:sp>
      <p:sp>
        <p:nvSpPr>
          <p:cNvPr id="35" name="สี่เหลี่ยมผืนผ้ามุมมน 34">
            <a:extLst>
              <a:ext uri="{FF2B5EF4-FFF2-40B4-BE49-F238E27FC236}">
                <a16:creationId xmlns:a16="http://schemas.microsoft.com/office/drawing/2014/main" xmlns="" id="{B9106D06-56C2-8442-AC27-263BD10084B6}"/>
              </a:ext>
            </a:extLst>
          </p:cNvPr>
          <p:cNvSpPr/>
          <p:nvPr/>
        </p:nvSpPr>
        <p:spPr>
          <a:xfrm>
            <a:off x="1758908" y="3946355"/>
            <a:ext cx="2180913" cy="46912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๔.  หินปูน</a:t>
            </a:r>
          </a:p>
        </p:txBody>
      </p: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xmlns="" id="{A297D5DF-552B-2B4B-A77A-09C28442093A}"/>
              </a:ext>
            </a:extLst>
          </p:cNvPr>
          <p:cNvGrpSpPr/>
          <p:nvPr/>
        </p:nvGrpSpPr>
        <p:grpSpPr>
          <a:xfrm>
            <a:off x="3939821" y="3259465"/>
            <a:ext cx="3759202" cy="442448"/>
            <a:chOff x="3939821" y="3259465"/>
            <a:chExt cx="3759202" cy="442448"/>
          </a:xfrm>
        </p:grpSpPr>
        <p:sp>
          <p:nvSpPr>
            <p:cNvPr id="14" name="สี่เหลี่ยมผืนผ้ามุมมน 13">
              <a:extLst>
                <a:ext uri="{FF2B5EF4-FFF2-40B4-BE49-F238E27FC236}">
                  <a16:creationId xmlns:a16="http://schemas.microsoft.com/office/drawing/2014/main" xmlns="" id="{EB0F643E-3D05-C049-BABE-7C2D86D5CF64}"/>
                </a:ext>
              </a:extLst>
            </p:cNvPr>
            <p:cNvSpPr/>
            <p:nvPr/>
          </p:nvSpPr>
          <p:spPr>
            <a:xfrm>
              <a:off x="5081169" y="3259465"/>
              <a:ext cx="2617854" cy="442448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เกิดหินแปร</a:t>
              </a:r>
              <a:endParaRPr lang="en-US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3" name="ลูกศรเชื่อมต่อแบบตรง 2">
              <a:extLst>
                <a:ext uri="{FF2B5EF4-FFF2-40B4-BE49-F238E27FC236}">
                  <a16:creationId xmlns:a16="http://schemas.microsoft.com/office/drawing/2014/main" xmlns="" id="{40E2CB62-FD7F-F54C-BB56-17F0A1FEB182}"/>
                </a:ext>
              </a:extLst>
            </p:cNvPr>
            <p:cNvCxnSpPr>
              <a:cxnSpLocks/>
              <a:stCxn id="28" idx="3"/>
              <a:endCxn id="14" idx="1"/>
            </p:cNvCxnSpPr>
            <p:nvPr/>
          </p:nvCxnSpPr>
          <p:spPr>
            <a:xfrm flipV="1">
              <a:off x="3939821" y="3480689"/>
              <a:ext cx="1141348" cy="3545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xmlns="" id="{F3F06D96-7123-FF4E-A049-D2C0D5993A4A}"/>
              </a:ext>
            </a:extLst>
          </p:cNvPr>
          <p:cNvGrpSpPr/>
          <p:nvPr/>
        </p:nvGrpSpPr>
        <p:grpSpPr>
          <a:xfrm>
            <a:off x="3939821" y="2526007"/>
            <a:ext cx="3759202" cy="442448"/>
            <a:chOff x="3939821" y="2526007"/>
            <a:chExt cx="3759202" cy="442448"/>
          </a:xfrm>
        </p:grpSpPr>
        <p:sp>
          <p:nvSpPr>
            <p:cNvPr id="19" name="สี่เหลี่ยมผืนผ้ามุมมน 18">
              <a:extLst>
                <a:ext uri="{FF2B5EF4-FFF2-40B4-BE49-F238E27FC236}">
                  <a16:creationId xmlns:a16="http://schemas.microsoft.com/office/drawing/2014/main" xmlns="" id="{3ABE6D9A-2AB6-604F-A132-0DC423703198}"/>
                </a:ext>
              </a:extLst>
            </p:cNvPr>
            <p:cNvSpPr/>
            <p:nvPr/>
          </p:nvSpPr>
          <p:spPr>
            <a:xfrm>
              <a:off x="5081169" y="2526007"/>
              <a:ext cx="2617854" cy="442448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เป็นหินตะกอน</a:t>
              </a:r>
              <a:endParaRPr lang="en-US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27" name="ลูกศรเชื่อมต่อแบบตรง 26">
              <a:extLst>
                <a:ext uri="{FF2B5EF4-FFF2-40B4-BE49-F238E27FC236}">
                  <a16:creationId xmlns:a16="http://schemas.microsoft.com/office/drawing/2014/main" xmlns="" id="{171BAB2E-A49E-9D48-9933-5C9489DA68F2}"/>
                </a:ext>
              </a:extLst>
            </p:cNvPr>
            <p:cNvCxnSpPr>
              <a:cxnSpLocks/>
              <a:stCxn id="26" idx="3"/>
              <a:endCxn id="19" idx="1"/>
            </p:cNvCxnSpPr>
            <p:nvPr/>
          </p:nvCxnSpPr>
          <p:spPr>
            <a:xfrm>
              <a:off x="3939821" y="2744005"/>
              <a:ext cx="1141348" cy="3226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xmlns="" id="{68D190A0-ACF3-FE4E-9AD8-DDFA6C278E2A}"/>
              </a:ext>
            </a:extLst>
          </p:cNvPr>
          <p:cNvGrpSpPr/>
          <p:nvPr/>
        </p:nvGrpSpPr>
        <p:grpSpPr>
          <a:xfrm>
            <a:off x="3939821" y="3959695"/>
            <a:ext cx="3759202" cy="442448"/>
            <a:chOff x="3939821" y="3959695"/>
            <a:chExt cx="3759202" cy="442448"/>
          </a:xfrm>
        </p:grpSpPr>
        <p:sp>
          <p:nvSpPr>
            <p:cNvPr id="22" name="สี่เหลี่ยมผืนผ้ามุมมน 21">
              <a:extLst>
                <a:ext uri="{FF2B5EF4-FFF2-40B4-BE49-F238E27FC236}">
                  <a16:creationId xmlns:a16="http://schemas.microsoft.com/office/drawing/2014/main" xmlns="" id="{3FF10D0B-5570-F244-93E0-AE8123C642CF}"/>
                </a:ext>
              </a:extLst>
            </p:cNvPr>
            <p:cNvSpPr/>
            <p:nvPr/>
          </p:nvSpPr>
          <p:spPr>
            <a:xfrm>
              <a:off x="5081169" y="3959695"/>
              <a:ext cx="2617854" cy="442448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เป็นหินตะกอน</a:t>
              </a:r>
              <a:endParaRPr lang="en-US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29" name="ลูกศรเชื่อมต่อแบบตรง 28">
              <a:extLst>
                <a:ext uri="{FF2B5EF4-FFF2-40B4-BE49-F238E27FC236}">
                  <a16:creationId xmlns:a16="http://schemas.microsoft.com/office/drawing/2014/main" xmlns="" id="{CCBDC13A-71C1-5345-8FF9-B84F93BB1576}"/>
                </a:ext>
              </a:extLst>
            </p:cNvPr>
            <p:cNvCxnSpPr>
              <a:cxnSpLocks/>
              <a:stCxn id="35" idx="3"/>
              <a:endCxn id="22" idx="1"/>
            </p:cNvCxnSpPr>
            <p:nvPr/>
          </p:nvCxnSpPr>
          <p:spPr>
            <a:xfrm>
              <a:off x="3939821" y="4180919"/>
              <a:ext cx="1141348" cy="0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รูปภาพ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715553"/>
            <a:ext cx="1328392" cy="1280949"/>
          </a:xfrm>
          <a:prstGeom prst="rect">
            <a:avLst/>
          </a:prstGeom>
        </p:spPr>
      </p:pic>
      <p:sp>
        <p:nvSpPr>
          <p:cNvPr id="33" name="โดนัท 32">
            <a:extLst>
              <a:ext uri="{FF2B5EF4-FFF2-40B4-BE49-F238E27FC236}">
                <a16:creationId xmlns:a16="http://schemas.microsoft.com/office/drawing/2014/main" xmlns="" id="{CD29D162-26E8-8E4B-8A40-90D0585A0C75}"/>
              </a:ext>
            </a:extLst>
          </p:cNvPr>
          <p:cNvSpPr/>
          <p:nvPr/>
        </p:nvSpPr>
        <p:spPr>
          <a:xfrm>
            <a:off x="1758908" y="1843976"/>
            <a:ext cx="482487" cy="470229"/>
          </a:xfrm>
          <a:prstGeom prst="donut">
            <a:avLst>
              <a:gd name="adj" fmla="val 9509"/>
            </a:avLst>
          </a:prstGeom>
          <a:solidFill>
            <a:srgbClr val="C00000"/>
          </a:solidFill>
        </p:spPr>
        <p:txBody>
          <a:bodyPr wrap="square" rtlCol="0" anchor="ctr">
            <a:spAutoFit/>
          </a:bodyPr>
          <a:lstStyle/>
          <a:p>
            <a:pPr indent="914400" algn="thaiDist"/>
            <a:endParaRPr lang="th-TH" sz="2400" dirty="0">
              <a:ln>
                <a:solidFill>
                  <a:srgbClr val="C00000"/>
                </a:solidFill>
              </a:ln>
              <a:latin typeface="Kanit" pitchFamily="2" charset="-34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1182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0" grpId="0" animBg="1"/>
      <p:bldP spid="6" grpId="0"/>
      <p:bldP spid="26" grpId="0" animBg="1"/>
      <p:bldP spid="28" grpId="0" animBg="1"/>
      <p:bldP spid="35" grpId="0" animBg="1"/>
      <p:bldP spid="3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มุมมน 30"/>
          <p:cNvSpPr/>
          <p:nvPr/>
        </p:nvSpPr>
        <p:spPr>
          <a:xfrm>
            <a:off x="1758908" y="1754628"/>
            <a:ext cx="2575866" cy="576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๑.  หินพัมมิช</a:t>
            </a:r>
          </a:p>
        </p:txBody>
      </p:sp>
      <p:sp>
        <p:nvSpPr>
          <p:cNvPr id="50" name="สี่เหลี่ยมผืนผ้ามุมมน 49"/>
          <p:cNvSpPr/>
          <p:nvPr/>
        </p:nvSpPr>
        <p:spPr>
          <a:xfrm>
            <a:off x="524107" y="4689523"/>
            <a:ext cx="10955769" cy="1198529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เฉลย ๔. เหตุผล หินทรายได้รับความร้อน ความดัน และปฏิกิริยาเคมีจากภายในโลก</a:t>
            </a:r>
            <a:b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จนโครงสร้างของเนื้อหินเกิดการเปลี่ยนแปลงเป็นหิน</a:t>
            </a:r>
            <a:r>
              <a:rPr lang="th-TH" sz="3200" b="1" dirty="0" err="1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คว</a:t>
            </a:r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อร</a:t>
            </a:r>
            <a:r>
              <a:rPr lang="th-TH" sz="3200" b="1" dirty="0" err="1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์ต</a:t>
            </a:r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ไซ</a:t>
            </a:r>
            <a:r>
              <a:rPr lang="th-TH" sz="3200" b="1" dirty="0" err="1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ต์</a:t>
            </a:r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ซึ่งมีเนื้อแน่นใช้ทำหินก่อสร้าง</a:t>
            </a:r>
          </a:p>
        </p:txBody>
      </p: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xmlns="" id="{84A5D008-FBB8-AE4B-80E3-0FDB5EB240F1}"/>
              </a:ext>
            </a:extLst>
          </p:cNvPr>
          <p:cNvGrpSpPr/>
          <p:nvPr/>
        </p:nvGrpSpPr>
        <p:grpSpPr>
          <a:xfrm>
            <a:off x="1164169" y="878251"/>
            <a:ext cx="8240888" cy="717748"/>
            <a:chOff x="575734" y="781574"/>
            <a:chExt cx="8240888" cy="717748"/>
          </a:xfrm>
        </p:grpSpPr>
        <p:sp>
          <p:nvSpPr>
            <p:cNvPr id="30" name="สี่เหลี่ยมผืนผ้ามุมมน 29"/>
            <p:cNvSpPr/>
            <p:nvPr/>
          </p:nvSpPr>
          <p:spPr>
            <a:xfrm>
              <a:off x="575734" y="781574"/>
              <a:ext cx="5767210" cy="651081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/>
            </a:p>
          </p:txBody>
        </p:sp>
        <p:sp>
          <p:nvSpPr>
            <p:cNvPr id="4" name="สี่เหลี่ยมผืนผ้า 3">
              <a:extLst>
                <a:ext uri="{FF2B5EF4-FFF2-40B4-BE49-F238E27FC236}">
                  <a16:creationId xmlns:a16="http://schemas.microsoft.com/office/drawing/2014/main" xmlns="" id="{B7EB4CEE-E456-A04D-8490-3A45F353721E}"/>
                </a:ext>
              </a:extLst>
            </p:cNvPr>
            <p:cNvSpPr/>
            <p:nvPr/>
          </p:nvSpPr>
          <p:spPr>
            <a:xfrm>
              <a:off x="746476" y="852991"/>
              <a:ext cx="807014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76225" indent="-276225"/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๔. หินข้อใดแปรสภาพมาจากหินทราย</a:t>
              </a:r>
            </a:p>
          </p:txBody>
        </p:sp>
      </p:grpSp>
      <p:sp>
        <p:nvSpPr>
          <p:cNvPr id="26" name="สี่เหลี่ยมผืนผ้ามุมมน 25">
            <a:extLst>
              <a:ext uri="{FF2B5EF4-FFF2-40B4-BE49-F238E27FC236}">
                <a16:creationId xmlns:a16="http://schemas.microsoft.com/office/drawing/2014/main" xmlns="" id="{C6D35ED6-66E5-CF47-8159-7A6BA58A484C}"/>
              </a:ext>
            </a:extLst>
          </p:cNvPr>
          <p:cNvSpPr/>
          <p:nvPr/>
        </p:nvSpPr>
        <p:spPr>
          <a:xfrm>
            <a:off x="1758908" y="2451313"/>
            <a:ext cx="2575866" cy="576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๒.  หินดินดาน</a:t>
            </a:r>
          </a:p>
        </p:txBody>
      </p:sp>
      <p:sp>
        <p:nvSpPr>
          <p:cNvPr id="28" name="สี่เหลี่ยมผืนผ้ามุมมน 27">
            <a:extLst>
              <a:ext uri="{FF2B5EF4-FFF2-40B4-BE49-F238E27FC236}">
                <a16:creationId xmlns:a16="http://schemas.microsoft.com/office/drawing/2014/main" xmlns="" id="{CCE7D756-4BBD-3B4A-A6D5-521CDF386015}"/>
              </a:ext>
            </a:extLst>
          </p:cNvPr>
          <p:cNvSpPr/>
          <p:nvPr/>
        </p:nvSpPr>
        <p:spPr>
          <a:xfrm>
            <a:off x="1758908" y="3191542"/>
            <a:ext cx="2575866" cy="576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๓.  หินบ</a:t>
            </a:r>
            <a:r>
              <a:rPr lang="th-TH" sz="36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ะ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ซอ</a:t>
            </a:r>
            <a:r>
              <a:rPr lang="th-TH" sz="36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ลต์</a:t>
            </a:r>
            <a:endParaRPr lang="th-TH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5" name="สี่เหลี่ยมผืนผ้ามุมมน 34">
            <a:extLst>
              <a:ext uri="{FF2B5EF4-FFF2-40B4-BE49-F238E27FC236}">
                <a16:creationId xmlns:a16="http://schemas.microsoft.com/office/drawing/2014/main" xmlns="" id="{B9106D06-56C2-8442-AC27-263BD10084B6}"/>
              </a:ext>
            </a:extLst>
          </p:cNvPr>
          <p:cNvSpPr/>
          <p:nvPr/>
        </p:nvSpPr>
        <p:spPr>
          <a:xfrm>
            <a:off x="1758907" y="3888227"/>
            <a:ext cx="2679277" cy="576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๔.  หิน</a:t>
            </a:r>
            <a:r>
              <a:rPr lang="th-TH" sz="36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คว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อร</a:t>
            </a:r>
            <a:r>
              <a:rPr lang="th-TH" sz="36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์ต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ไซ</a:t>
            </a:r>
            <a:r>
              <a:rPr lang="th-TH" sz="36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ต์</a:t>
            </a:r>
            <a:endParaRPr lang="th-TH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xmlns="" id="{500B6296-AAD0-9C4F-9480-393FA21DF720}"/>
              </a:ext>
            </a:extLst>
          </p:cNvPr>
          <p:cNvGrpSpPr/>
          <p:nvPr/>
        </p:nvGrpSpPr>
        <p:grpSpPr>
          <a:xfrm>
            <a:off x="4166476" y="1829905"/>
            <a:ext cx="3364249" cy="1876357"/>
            <a:chOff x="4334774" y="1825556"/>
            <a:chExt cx="3364249" cy="1876357"/>
          </a:xfrm>
        </p:grpSpPr>
        <p:sp>
          <p:nvSpPr>
            <p:cNvPr id="14" name="สี่เหลี่ยมผืนผ้ามุมมน 13">
              <a:extLst>
                <a:ext uri="{FF2B5EF4-FFF2-40B4-BE49-F238E27FC236}">
                  <a16:creationId xmlns:a16="http://schemas.microsoft.com/office/drawing/2014/main" xmlns="" id="{EB0F643E-3D05-C049-BABE-7C2D86D5CF64}"/>
                </a:ext>
              </a:extLst>
            </p:cNvPr>
            <p:cNvSpPr/>
            <p:nvPr/>
          </p:nvSpPr>
          <p:spPr>
            <a:xfrm>
              <a:off x="5081169" y="3259465"/>
              <a:ext cx="2617854" cy="442448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6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เป็นหินอัคนี</a:t>
              </a:r>
              <a:endParaRPr lang="en-US" sz="36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9" name="สี่เหลี่ยมผืนผ้ามุมมน 18">
              <a:extLst>
                <a:ext uri="{FF2B5EF4-FFF2-40B4-BE49-F238E27FC236}">
                  <a16:creationId xmlns:a16="http://schemas.microsoft.com/office/drawing/2014/main" xmlns="" id="{3ABE6D9A-2AB6-604F-A132-0DC423703198}"/>
                </a:ext>
              </a:extLst>
            </p:cNvPr>
            <p:cNvSpPr/>
            <p:nvPr/>
          </p:nvSpPr>
          <p:spPr>
            <a:xfrm>
              <a:off x="5081169" y="2526007"/>
              <a:ext cx="2617854" cy="442448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6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เป็นหินตะกอน</a:t>
              </a:r>
              <a:endParaRPr lang="en-US" sz="36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2" name="สี่เหลี่ยมผืนผ้ามุมมน 21">
              <a:extLst>
                <a:ext uri="{FF2B5EF4-FFF2-40B4-BE49-F238E27FC236}">
                  <a16:creationId xmlns:a16="http://schemas.microsoft.com/office/drawing/2014/main" xmlns="" id="{3FF10D0B-5570-F244-93E0-AE8123C642CF}"/>
                </a:ext>
              </a:extLst>
            </p:cNvPr>
            <p:cNvSpPr/>
            <p:nvPr/>
          </p:nvSpPr>
          <p:spPr>
            <a:xfrm>
              <a:off x="5081169" y="1825556"/>
              <a:ext cx="2617854" cy="442448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6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เป็นหินอัคนี</a:t>
              </a:r>
              <a:endParaRPr lang="en-US" sz="36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3" name="ลูกศรเชื่อมต่อแบบตรง 2">
              <a:extLst>
                <a:ext uri="{FF2B5EF4-FFF2-40B4-BE49-F238E27FC236}">
                  <a16:creationId xmlns:a16="http://schemas.microsoft.com/office/drawing/2014/main" xmlns="" id="{40E2CB62-FD7F-F54C-BB56-17F0A1FEB182}"/>
                </a:ext>
              </a:extLst>
            </p:cNvPr>
            <p:cNvCxnSpPr>
              <a:cxnSpLocks/>
              <a:stCxn id="28" idx="3"/>
              <a:endCxn id="14" idx="1"/>
            </p:cNvCxnSpPr>
            <p:nvPr/>
          </p:nvCxnSpPr>
          <p:spPr>
            <a:xfrm>
              <a:off x="4334774" y="3479542"/>
              <a:ext cx="746395" cy="1147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ลูกศรเชื่อมต่อแบบตรง 26">
              <a:extLst>
                <a:ext uri="{FF2B5EF4-FFF2-40B4-BE49-F238E27FC236}">
                  <a16:creationId xmlns:a16="http://schemas.microsoft.com/office/drawing/2014/main" xmlns="" id="{171BAB2E-A49E-9D48-9933-5C9489DA68F2}"/>
                </a:ext>
              </a:extLst>
            </p:cNvPr>
            <p:cNvCxnSpPr>
              <a:cxnSpLocks/>
              <a:stCxn id="26" idx="3"/>
              <a:endCxn id="19" idx="1"/>
            </p:cNvCxnSpPr>
            <p:nvPr/>
          </p:nvCxnSpPr>
          <p:spPr>
            <a:xfrm>
              <a:off x="4334774" y="2739313"/>
              <a:ext cx="746395" cy="7918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ลูกศรเชื่อมต่อแบบตรง 28">
              <a:extLst>
                <a:ext uri="{FF2B5EF4-FFF2-40B4-BE49-F238E27FC236}">
                  <a16:creationId xmlns:a16="http://schemas.microsoft.com/office/drawing/2014/main" xmlns="" id="{CCBDC13A-71C1-5345-8FF9-B84F93BB1576}"/>
                </a:ext>
              </a:extLst>
            </p:cNvPr>
            <p:cNvCxnSpPr>
              <a:cxnSpLocks/>
              <a:stCxn id="31" idx="3"/>
              <a:endCxn id="22" idx="1"/>
            </p:cNvCxnSpPr>
            <p:nvPr/>
          </p:nvCxnSpPr>
          <p:spPr>
            <a:xfrm>
              <a:off x="4334774" y="2042628"/>
              <a:ext cx="746395" cy="4152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รูปภาพ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715553"/>
            <a:ext cx="1328392" cy="1280949"/>
          </a:xfrm>
          <a:prstGeom prst="rect">
            <a:avLst/>
          </a:prstGeom>
        </p:spPr>
      </p:pic>
      <p:sp>
        <p:nvSpPr>
          <p:cNvPr id="32" name="โดนัท 31">
            <a:extLst>
              <a:ext uri="{FF2B5EF4-FFF2-40B4-BE49-F238E27FC236}">
                <a16:creationId xmlns:a16="http://schemas.microsoft.com/office/drawing/2014/main" xmlns="" id="{4EA240BE-DF02-AF43-A671-981985569D41}"/>
              </a:ext>
            </a:extLst>
          </p:cNvPr>
          <p:cNvSpPr/>
          <p:nvPr/>
        </p:nvSpPr>
        <p:spPr>
          <a:xfrm>
            <a:off x="1758907" y="3940169"/>
            <a:ext cx="482487" cy="470229"/>
          </a:xfrm>
          <a:prstGeom prst="donut">
            <a:avLst>
              <a:gd name="adj" fmla="val 9509"/>
            </a:avLst>
          </a:prstGeom>
          <a:solidFill>
            <a:srgbClr val="C00000"/>
          </a:solidFill>
        </p:spPr>
        <p:txBody>
          <a:bodyPr wrap="square" rtlCol="0" anchor="ctr">
            <a:spAutoFit/>
          </a:bodyPr>
          <a:lstStyle/>
          <a:p>
            <a:pPr indent="914400" algn="thaiDist"/>
            <a:endParaRPr lang="th-TH" sz="2400" dirty="0">
              <a:ln>
                <a:solidFill>
                  <a:srgbClr val="C00000"/>
                </a:solidFill>
              </a:ln>
              <a:latin typeface="Kanit" pitchFamily="2" charset="-34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8099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0" grpId="0" animBg="1"/>
      <p:bldP spid="26" grpId="0" animBg="1"/>
      <p:bldP spid="28" grpId="0" animBg="1"/>
      <p:bldP spid="35" grpId="0" animBg="1"/>
      <p:bldP spid="3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มุมมน 30"/>
          <p:cNvSpPr/>
          <p:nvPr/>
        </p:nvSpPr>
        <p:spPr>
          <a:xfrm>
            <a:off x="1758908" y="1812756"/>
            <a:ext cx="3292594" cy="46912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๑.  การทับถมของตะกอน</a:t>
            </a:r>
          </a:p>
        </p:txBody>
      </p:sp>
      <p:sp>
        <p:nvSpPr>
          <p:cNvPr id="50" name="สี่เหลี่ยมผืนผ้ามุมมน 49"/>
          <p:cNvSpPr/>
          <p:nvPr/>
        </p:nvSpPr>
        <p:spPr>
          <a:xfrm>
            <a:off x="650549" y="4689524"/>
            <a:ext cx="10890901" cy="1280950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เฉลย ๒. เหตุผล หินอัคนีเกิดขึ้นจากการเย็นตัวของแมกมาที่ปะทุจากภูเขาไฟ ถ้าอยู่ภายในเปลือกโลก เรียกว่า แมกมา แต่ถ้าออกมาจากผิวโลก เรียกว่า ลาวา เมื่อเย็นตัวลง เรียกว่า หินอัคนี</a:t>
            </a:r>
          </a:p>
        </p:txBody>
      </p: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xmlns="" id="{84A5D008-FBB8-AE4B-80E3-0FDB5EB240F1}"/>
              </a:ext>
            </a:extLst>
          </p:cNvPr>
          <p:cNvGrpSpPr/>
          <p:nvPr/>
        </p:nvGrpSpPr>
        <p:grpSpPr>
          <a:xfrm>
            <a:off x="1164169" y="878251"/>
            <a:ext cx="8240888" cy="717748"/>
            <a:chOff x="575734" y="781574"/>
            <a:chExt cx="8240888" cy="717748"/>
          </a:xfrm>
        </p:grpSpPr>
        <p:sp>
          <p:nvSpPr>
            <p:cNvPr id="30" name="สี่เหลี่ยมผืนผ้ามุมมน 29"/>
            <p:cNvSpPr/>
            <p:nvPr/>
          </p:nvSpPr>
          <p:spPr>
            <a:xfrm>
              <a:off x="575734" y="781574"/>
              <a:ext cx="6541730" cy="651081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/>
            </a:p>
          </p:txBody>
        </p:sp>
        <p:sp>
          <p:nvSpPr>
            <p:cNvPr id="4" name="สี่เหลี่ยมผืนผ้า 3">
              <a:extLst>
                <a:ext uri="{FF2B5EF4-FFF2-40B4-BE49-F238E27FC236}">
                  <a16:creationId xmlns:a16="http://schemas.microsoft.com/office/drawing/2014/main" xmlns="" id="{B7EB4CEE-E456-A04D-8490-3A45F353721E}"/>
                </a:ext>
              </a:extLst>
            </p:cNvPr>
            <p:cNvSpPr/>
            <p:nvPr/>
          </p:nvSpPr>
          <p:spPr>
            <a:xfrm>
              <a:off x="746476" y="852991"/>
              <a:ext cx="807014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76225" indent="-276225"/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๕. หินอัคนีเกิดขึ้นจากกระบวนการในข้อใด</a:t>
              </a:r>
            </a:p>
          </p:txBody>
        </p:sp>
      </p:grpSp>
      <p:sp>
        <p:nvSpPr>
          <p:cNvPr id="26" name="สี่เหลี่ยมผืนผ้ามุมมน 25">
            <a:extLst>
              <a:ext uri="{FF2B5EF4-FFF2-40B4-BE49-F238E27FC236}">
                <a16:creationId xmlns:a16="http://schemas.microsoft.com/office/drawing/2014/main" xmlns="" id="{C6D35ED6-66E5-CF47-8159-7A6BA58A484C}"/>
              </a:ext>
            </a:extLst>
          </p:cNvPr>
          <p:cNvSpPr/>
          <p:nvPr/>
        </p:nvSpPr>
        <p:spPr>
          <a:xfrm>
            <a:off x="1758907" y="2509441"/>
            <a:ext cx="3177173" cy="46912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๒.  การเย็นตัวของแมกมา</a:t>
            </a:r>
          </a:p>
        </p:txBody>
      </p:sp>
      <p:sp>
        <p:nvSpPr>
          <p:cNvPr id="28" name="สี่เหลี่ยมผืนผ้ามุมมน 27">
            <a:extLst>
              <a:ext uri="{FF2B5EF4-FFF2-40B4-BE49-F238E27FC236}">
                <a16:creationId xmlns:a16="http://schemas.microsoft.com/office/drawing/2014/main" xmlns="" id="{CCE7D756-4BBD-3B4A-A6D5-521CDF386015}"/>
              </a:ext>
            </a:extLst>
          </p:cNvPr>
          <p:cNvSpPr/>
          <p:nvPr/>
        </p:nvSpPr>
        <p:spPr>
          <a:xfrm>
            <a:off x="1758908" y="3249670"/>
            <a:ext cx="3292594" cy="46912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๓.  ความเย็น ความกดดัน</a:t>
            </a:r>
          </a:p>
        </p:txBody>
      </p:sp>
      <p:sp>
        <p:nvSpPr>
          <p:cNvPr id="35" name="สี่เหลี่ยมผืนผ้ามุมมน 34">
            <a:extLst>
              <a:ext uri="{FF2B5EF4-FFF2-40B4-BE49-F238E27FC236}">
                <a16:creationId xmlns:a16="http://schemas.microsoft.com/office/drawing/2014/main" xmlns="" id="{B9106D06-56C2-8442-AC27-263BD10084B6}"/>
              </a:ext>
            </a:extLst>
          </p:cNvPr>
          <p:cNvSpPr/>
          <p:nvPr/>
        </p:nvSpPr>
        <p:spPr>
          <a:xfrm>
            <a:off x="1758908" y="3963279"/>
            <a:ext cx="3442642" cy="54175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๔.  การเคลื่อนตัวของชั้นดิน</a:t>
            </a: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xmlns="" id="{2F77C472-3405-7B43-932D-6A00EE4CCC85}"/>
              </a:ext>
            </a:extLst>
          </p:cNvPr>
          <p:cNvGrpSpPr/>
          <p:nvPr/>
        </p:nvGrpSpPr>
        <p:grpSpPr>
          <a:xfrm>
            <a:off x="5051502" y="1760351"/>
            <a:ext cx="3662352" cy="1958447"/>
            <a:chOff x="5051502" y="1760351"/>
            <a:chExt cx="3662352" cy="1958447"/>
          </a:xfrm>
        </p:grpSpPr>
        <p:sp>
          <p:nvSpPr>
            <p:cNvPr id="14" name="สี่เหลี่ยมผืนผ้ามุมมน 13">
              <a:extLst>
                <a:ext uri="{FF2B5EF4-FFF2-40B4-BE49-F238E27FC236}">
                  <a16:creationId xmlns:a16="http://schemas.microsoft.com/office/drawing/2014/main" xmlns="" id="{EB0F643E-3D05-C049-BABE-7C2D86D5CF64}"/>
                </a:ext>
              </a:extLst>
            </p:cNvPr>
            <p:cNvSpPr/>
            <p:nvPr/>
          </p:nvSpPr>
          <p:spPr>
            <a:xfrm>
              <a:off x="6096000" y="3242580"/>
              <a:ext cx="2617854" cy="476218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6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เกิดหินแปร</a:t>
              </a:r>
              <a:endParaRPr lang="en-US" sz="36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2" name="สี่เหลี่ยมผืนผ้ามุมมน 21">
              <a:extLst>
                <a:ext uri="{FF2B5EF4-FFF2-40B4-BE49-F238E27FC236}">
                  <a16:creationId xmlns:a16="http://schemas.microsoft.com/office/drawing/2014/main" xmlns="" id="{3FF10D0B-5570-F244-93E0-AE8123C642CF}"/>
                </a:ext>
              </a:extLst>
            </p:cNvPr>
            <p:cNvSpPr/>
            <p:nvPr/>
          </p:nvSpPr>
          <p:spPr>
            <a:xfrm>
              <a:off x="6096000" y="1760351"/>
              <a:ext cx="2617854" cy="572858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6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เกิดหินตะกอน</a:t>
              </a:r>
              <a:endParaRPr lang="en-US" sz="36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3" name="ลูกศรเชื่อมต่อแบบตรง 2">
              <a:extLst>
                <a:ext uri="{FF2B5EF4-FFF2-40B4-BE49-F238E27FC236}">
                  <a16:creationId xmlns:a16="http://schemas.microsoft.com/office/drawing/2014/main" xmlns="" id="{40E2CB62-FD7F-F54C-BB56-17F0A1FEB182}"/>
                </a:ext>
              </a:extLst>
            </p:cNvPr>
            <p:cNvCxnSpPr>
              <a:cxnSpLocks/>
              <a:stCxn id="28" idx="3"/>
              <a:endCxn id="14" idx="1"/>
            </p:cNvCxnSpPr>
            <p:nvPr/>
          </p:nvCxnSpPr>
          <p:spPr>
            <a:xfrm flipV="1">
              <a:off x="5051502" y="3480689"/>
              <a:ext cx="1044498" cy="3545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ลูกศรเชื่อมต่อแบบตรง 28">
              <a:extLst>
                <a:ext uri="{FF2B5EF4-FFF2-40B4-BE49-F238E27FC236}">
                  <a16:creationId xmlns:a16="http://schemas.microsoft.com/office/drawing/2014/main" xmlns="" id="{CCBDC13A-71C1-5345-8FF9-B84F93BB1576}"/>
                </a:ext>
              </a:extLst>
            </p:cNvPr>
            <p:cNvCxnSpPr>
              <a:cxnSpLocks/>
              <a:stCxn id="31" idx="3"/>
              <a:endCxn id="22" idx="1"/>
            </p:cNvCxnSpPr>
            <p:nvPr/>
          </p:nvCxnSpPr>
          <p:spPr>
            <a:xfrm flipV="1">
              <a:off x="5051502" y="2046780"/>
              <a:ext cx="1044498" cy="540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รูปภาพ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715553"/>
            <a:ext cx="1328392" cy="1280949"/>
          </a:xfrm>
          <a:prstGeom prst="rect">
            <a:avLst/>
          </a:prstGeom>
        </p:spPr>
      </p:pic>
      <p:sp>
        <p:nvSpPr>
          <p:cNvPr id="27" name="โดนัท 26">
            <a:extLst>
              <a:ext uri="{FF2B5EF4-FFF2-40B4-BE49-F238E27FC236}">
                <a16:creationId xmlns:a16="http://schemas.microsoft.com/office/drawing/2014/main" xmlns="" id="{920E5AA6-3BEE-1D40-9954-9678A7EA3B0D}"/>
              </a:ext>
            </a:extLst>
          </p:cNvPr>
          <p:cNvSpPr/>
          <p:nvPr/>
        </p:nvSpPr>
        <p:spPr>
          <a:xfrm>
            <a:off x="1758907" y="2524345"/>
            <a:ext cx="482487" cy="470229"/>
          </a:xfrm>
          <a:prstGeom prst="donut">
            <a:avLst>
              <a:gd name="adj" fmla="val 9509"/>
            </a:avLst>
          </a:prstGeom>
          <a:solidFill>
            <a:srgbClr val="C00000"/>
          </a:solidFill>
        </p:spPr>
        <p:txBody>
          <a:bodyPr wrap="square" rtlCol="0" anchor="ctr">
            <a:spAutoFit/>
          </a:bodyPr>
          <a:lstStyle/>
          <a:p>
            <a:pPr indent="914400" algn="thaiDist"/>
            <a:endParaRPr lang="th-TH" sz="2400" dirty="0">
              <a:ln>
                <a:solidFill>
                  <a:srgbClr val="C00000"/>
                </a:solidFill>
              </a:ln>
              <a:latin typeface="Kanit" pitchFamily="2" charset="-34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525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0" grpId="0" animBg="1"/>
      <p:bldP spid="26" grpId="0" animBg="1"/>
      <p:bldP spid="28" grpId="0" animBg="1"/>
      <p:bldP spid="35" grpId="0" animBg="1"/>
      <p:bldP spid="2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มุมมน 30"/>
          <p:cNvSpPr/>
          <p:nvPr/>
        </p:nvSpPr>
        <p:spPr>
          <a:xfrm>
            <a:off x="1758908" y="1812756"/>
            <a:ext cx="2113181" cy="46912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๑.  หินแปร</a:t>
            </a:r>
          </a:p>
        </p:txBody>
      </p:sp>
      <p:sp>
        <p:nvSpPr>
          <p:cNvPr id="50" name="สี่เหลี่ยมผืนผ้ามุมมน 49"/>
          <p:cNvSpPr/>
          <p:nvPr/>
        </p:nvSpPr>
        <p:spPr>
          <a:xfrm>
            <a:off x="1182096" y="4689524"/>
            <a:ext cx="10072715" cy="1164346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36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เฉลย ๑. เหตุผล หินแปร คือ หินอัคนีและหินตะกอนที่ได้รับความร้อน ความดัน </a:t>
            </a:r>
            <a:br>
              <a:rPr lang="th-TH" sz="36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และปฏิกิริยาเคมีภายในโลก จนทำให้โครงสร้างของเนื้อหินเกิดการเปลี่ยนแปลง</a:t>
            </a:r>
          </a:p>
        </p:txBody>
      </p:sp>
      <p:sp>
        <p:nvSpPr>
          <p:cNvPr id="30" name="สี่เหลี่ยมผืนผ้ามุมมน 29"/>
          <p:cNvSpPr/>
          <p:nvPr/>
        </p:nvSpPr>
        <p:spPr>
          <a:xfrm>
            <a:off x="861292" y="878251"/>
            <a:ext cx="9784570" cy="65108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6225" indent="-276225"/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๖. หินชนิดใดที่เปลี่ยนมาจากความร้อน ความดัน และปฏิกิริยาเคมี</a:t>
            </a:r>
          </a:p>
        </p:txBody>
      </p:sp>
      <p:sp>
        <p:nvSpPr>
          <p:cNvPr id="26" name="สี่เหลี่ยมผืนผ้ามุมมน 25">
            <a:extLst>
              <a:ext uri="{FF2B5EF4-FFF2-40B4-BE49-F238E27FC236}">
                <a16:creationId xmlns:a16="http://schemas.microsoft.com/office/drawing/2014/main" xmlns="" id="{C6D35ED6-66E5-CF47-8159-7A6BA58A484C}"/>
              </a:ext>
            </a:extLst>
          </p:cNvPr>
          <p:cNvSpPr/>
          <p:nvPr/>
        </p:nvSpPr>
        <p:spPr>
          <a:xfrm>
            <a:off x="1758908" y="2509441"/>
            <a:ext cx="2113181" cy="46912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๒.  หินอัคนี</a:t>
            </a:r>
          </a:p>
        </p:txBody>
      </p:sp>
      <p:sp>
        <p:nvSpPr>
          <p:cNvPr id="28" name="สี่เหลี่ยมผืนผ้ามุมมน 27">
            <a:extLst>
              <a:ext uri="{FF2B5EF4-FFF2-40B4-BE49-F238E27FC236}">
                <a16:creationId xmlns:a16="http://schemas.microsoft.com/office/drawing/2014/main" xmlns="" id="{CCE7D756-4BBD-3B4A-A6D5-521CDF386015}"/>
              </a:ext>
            </a:extLst>
          </p:cNvPr>
          <p:cNvSpPr/>
          <p:nvPr/>
        </p:nvSpPr>
        <p:spPr>
          <a:xfrm>
            <a:off x="1758908" y="3249670"/>
            <a:ext cx="2113181" cy="46912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๓.  หินทราย</a:t>
            </a:r>
          </a:p>
        </p:txBody>
      </p:sp>
      <p:sp>
        <p:nvSpPr>
          <p:cNvPr id="35" name="สี่เหลี่ยมผืนผ้ามุมมน 34">
            <a:extLst>
              <a:ext uri="{FF2B5EF4-FFF2-40B4-BE49-F238E27FC236}">
                <a16:creationId xmlns:a16="http://schemas.microsoft.com/office/drawing/2014/main" xmlns="" id="{B9106D06-56C2-8442-AC27-263BD10084B6}"/>
              </a:ext>
            </a:extLst>
          </p:cNvPr>
          <p:cNvSpPr/>
          <p:nvPr/>
        </p:nvSpPr>
        <p:spPr>
          <a:xfrm>
            <a:off x="1758908" y="3946355"/>
            <a:ext cx="2113181" cy="46912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๔.  หินตะกอน</a:t>
            </a: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xmlns="" id="{41D0CC7E-010A-2F46-8BB7-8D80E86DD9F6}"/>
              </a:ext>
            </a:extLst>
          </p:cNvPr>
          <p:cNvGrpSpPr/>
          <p:nvPr/>
        </p:nvGrpSpPr>
        <p:grpSpPr>
          <a:xfrm>
            <a:off x="3872089" y="3151485"/>
            <a:ext cx="3532838" cy="658408"/>
            <a:chOff x="3872089" y="3151485"/>
            <a:chExt cx="3532838" cy="658408"/>
          </a:xfrm>
        </p:grpSpPr>
        <p:sp>
          <p:nvSpPr>
            <p:cNvPr id="14" name="สี่เหลี่ยมผืนผ้ามุมมน 13">
              <a:extLst>
                <a:ext uri="{FF2B5EF4-FFF2-40B4-BE49-F238E27FC236}">
                  <a16:creationId xmlns:a16="http://schemas.microsoft.com/office/drawing/2014/main" xmlns="" id="{EB0F643E-3D05-C049-BABE-7C2D86D5CF64}"/>
                </a:ext>
              </a:extLst>
            </p:cNvPr>
            <p:cNvSpPr/>
            <p:nvPr/>
          </p:nvSpPr>
          <p:spPr>
            <a:xfrm>
              <a:off x="4787073" y="3151485"/>
              <a:ext cx="2617854" cy="658408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เป็นหินตะกอน</a:t>
              </a:r>
              <a:endParaRPr lang="en-US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3" name="ลูกศรเชื่อมต่อแบบตรง 2">
              <a:extLst>
                <a:ext uri="{FF2B5EF4-FFF2-40B4-BE49-F238E27FC236}">
                  <a16:creationId xmlns:a16="http://schemas.microsoft.com/office/drawing/2014/main" xmlns="" id="{40E2CB62-FD7F-F54C-BB56-17F0A1FEB182}"/>
                </a:ext>
              </a:extLst>
            </p:cNvPr>
            <p:cNvCxnSpPr>
              <a:cxnSpLocks/>
              <a:stCxn id="28" idx="3"/>
              <a:endCxn id="14" idx="1"/>
            </p:cNvCxnSpPr>
            <p:nvPr/>
          </p:nvCxnSpPr>
          <p:spPr>
            <a:xfrm flipV="1">
              <a:off x="3872089" y="3480689"/>
              <a:ext cx="914984" cy="3545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รูปภาพ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715553"/>
            <a:ext cx="1328392" cy="1280949"/>
          </a:xfrm>
          <a:prstGeom prst="rect">
            <a:avLst/>
          </a:prstGeom>
        </p:spPr>
      </p:pic>
      <p:sp>
        <p:nvSpPr>
          <p:cNvPr id="21" name="โดนัท 20">
            <a:extLst>
              <a:ext uri="{FF2B5EF4-FFF2-40B4-BE49-F238E27FC236}">
                <a16:creationId xmlns:a16="http://schemas.microsoft.com/office/drawing/2014/main" xmlns="" id="{60B5AAE9-7004-E041-BA31-6816A42995C0}"/>
              </a:ext>
            </a:extLst>
          </p:cNvPr>
          <p:cNvSpPr/>
          <p:nvPr/>
        </p:nvSpPr>
        <p:spPr>
          <a:xfrm>
            <a:off x="1758907" y="1812205"/>
            <a:ext cx="482487" cy="470229"/>
          </a:xfrm>
          <a:prstGeom prst="donut">
            <a:avLst>
              <a:gd name="adj" fmla="val 9509"/>
            </a:avLst>
          </a:prstGeom>
          <a:solidFill>
            <a:srgbClr val="C00000"/>
          </a:solidFill>
        </p:spPr>
        <p:txBody>
          <a:bodyPr wrap="square" rtlCol="0" anchor="ctr">
            <a:spAutoFit/>
          </a:bodyPr>
          <a:lstStyle/>
          <a:p>
            <a:pPr indent="914400" algn="thaiDist"/>
            <a:endParaRPr lang="th-TH" sz="2400" dirty="0">
              <a:ln>
                <a:solidFill>
                  <a:srgbClr val="C00000"/>
                </a:solidFill>
              </a:ln>
              <a:latin typeface="Kanit" pitchFamily="2" charset="-34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2450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0" grpId="0" animBg="1"/>
      <p:bldP spid="26" grpId="0" animBg="1"/>
      <p:bldP spid="28" grpId="0" animBg="1"/>
      <p:bldP spid="35" grpId="0" animBg="1"/>
      <p:bldP spid="2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มุมมน 30"/>
          <p:cNvSpPr/>
          <p:nvPr/>
        </p:nvSpPr>
        <p:spPr>
          <a:xfrm>
            <a:off x="1758908" y="1712422"/>
            <a:ext cx="6662603" cy="56946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๑.  หินบ</a:t>
            </a:r>
            <a:r>
              <a:rPr lang="th-TH" sz="34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ะ</a:t>
            </a:r>
            <a:r>
              <a:rPr lang="th-TH" sz="3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ซอ</a:t>
            </a:r>
            <a:r>
              <a:rPr lang="th-TH" sz="34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ลต์</a:t>
            </a:r>
            <a:r>
              <a:rPr lang="th-TH" sz="3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ใช้ทำวัสดุขัดถู ผงขัดพื้น</a:t>
            </a:r>
          </a:p>
        </p:txBody>
      </p:sp>
      <p:sp>
        <p:nvSpPr>
          <p:cNvPr id="50" name="สี่เหลี่ยมผืนผ้ามุมมน 49"/>
          <p:cNvSpPr/>
          <p:nvPr/>
        </p:nvSpPr>
        <p:spPr>
          <a:xfrm>
            <a:off x="1164167" y="4609540"/>
            <a:ext cx="10343891" cy="1623992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เฉลย ๔. เหตุผล หินดินดานใช้ในอุตสาหกรรมปูนซีเมนต์และเซรามิก ทำเครื่องปั้นดินเผา</a:t>
            </a:r>
            <a:b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ส่วนหินบ</a:t>
            </a:r>
            <a:r>
              <a:rPr lang="th-TH" sz="3200" b="1" dirty="0" err="1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ะ</a:t>
            </a:r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ซอ</a:t>
            </a:r>
            <a:r>
              <a:rPr lang="th-TH" sz="3200" b="1" dirty="0" err="1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ลต์</a:t>
            </a:r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ใช้ในการก่อสร้าง ทำถนนและวัสดุกันความร้อน หินแกรนิตใช้ทำหินประดับ </a:t>
            </a:r>
            <a:b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ปูพื้น หินสลัก ทำครกหิน หิน</a:t>
            </a:r>
            <a:r>
              <a:rPr lang="th-TH" sz="3200" b="1" dirty="0" err="1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คว</a:t>
            </a:r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อร</a:t>
            </a:r>
            <a:r>
              <a:rPr lang="th-TH" sz="3200" b="1" dirty="0" err="1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์ต</a:t>
            </a:r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ไซ</a:t>
            </a:r>
            <a:r>
              <a:rPr lang="th-TH" sz="3200" b="1" dirty="0" err="1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ต์</a:t>
            </a:r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ใช้ทำหินก่อสร้าง ผลิตกระจกและแก้ว</a:t>
            </a:r>
          </a:p>
        </p:txBody>
      </p:sp>
      <p:sp>
        <p:nvSpPr>
          <p:cNvPr id="30" name="สี่เหลี่ยมผืนผ้ามุมมน 29"/>
          <p:cNvSpPr/>
          <p:nvPr/>
        </p:nvSpPr>
        <p:spPr>
          <a:xfrm>
            <a:off x="1164168" y="878251"/>
            <a:ext cx="3508193" cy="65108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6225" indent="-276225"/>
            <a:r>
              <a:rPr lang="th-TH" sz="44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๗. ข้อใดกล่าวถูกต้อง</a:t>
            </a:r>
          </a:p>
        </p:txBody>
      </p:sp>
      <p:sp>
        <p:nvSpPr>
          <p:cNvPr id="26" name="สี่เหลี่ยมผืนผ้ามุมมน 25">
            <a:extLst>
              <a:ext uri="{FF2B5EF4-FFF2-40B4-BE49-F238E27FC236}">
                <a16:creationId xmlns:a16="http://schemas.microsoft.com/office/drawing/2014/main" xmlns="" id="{C6D35ED6-66E5-CF47-8159-7A6BA58A484C}"/>
              </a:ext>
            </a:extLst>
          </p:cNvPr>
          <p:cNvSpPr/>
          <p:nvPr/>
        </p:nvSpPr>
        <p:spPr>
          <a:xfrm>
            <a:off x="1758908" y="2427316"/>
            <a:ext cx="6662603" cy="55125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๒.  หินแกรนิตใช้ทำปูนซีเมนต์ วัสดุกรองน้ำ</a:t>
            </a:r>
          </a:p>
        </p:txBody>
      </p:sp>
      <p:sp>
        <p:nvSpPr>
          <p:cNvPr id="28" name="สี่เหลี่ยมผืนผ้ามุมมน 27">
            <a:extLst>
              <a:ext uri="{FF2B5EF4-FFF2-40B4-BE49-F238E27FC236}">
                <a16:creationId xmlns:a16="http://schemas.microsoft.com/office/drawing/2014/main" xmlns="" id="{CCE7D756-4BBD-3B4A-A6D5-521CDF386015}"/>
              </a:ext>
            </a:extLst>
          </p:cNvPr>
          <p:cNvSpPr/>
          <p:nvPr/>
        </p:nvSpPr>
        <p:spPr>
          <a:xfrm>
            <a:off x="1758908" y="3134690"/>
            <a:ext cx="6662603" cy="53502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๓.  หิน</a:t>
            </a:r>
            <a:r>
              <a:rPr lang="th-TH" sz="34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คว</a:t>
            </a:r>
            <a:r>
              <a:rPr lang="th-TH" sz="3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อร</a:t>
            </a:r>
            <a:r>
              <a:rPr lang="th-TH" sz="34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์ต</a:t>
            </a:r>
            <a:r>
              <a:rPr lang="th-TH" sz="3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ไซ</a:t>
            </a:r>
            <a:r>
              <a:rPr lang="th-TH" sz="34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ต์</a:t>
            </a:r>
            <a:r>
              <a:rPr lang="th-TH" sz="3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ใช้ทำรางรถไฟ วัสดุกันความร้อน</a:t>
            </a:r>
          </a:p>
        </p:txBody>
      </p:sp>
      <p:sp>
        <p:nvSpPr>
          <p:cNvPr id="35" name="สี่เหลี่ยมผืนผ้ามุมมน 34">
            <a:extLst>
              <a:ext uri="{FF2B5EF4-FFF2-40B4-BE49-F238E27FC236}">
                <a16:creationId xmlns:a16="http://schemas.microsoft.com/office/drawing/2014/main" xmlns="" id="{B9106D06-56C2-8442-AC27-263BD10084B6}"/>
              </a:ext>
            </a:extLst>
          </p:cNvPr>
          <p:cNvSpPr/>
          <p:nvPr/>
        </p:nvSpPr>
        <p:spPr>
          <a:xfrm>
            <a:off x="1758908" y="3848793"/>
            <a:ext cx="6662603" cy="56669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๔.  หินดินดานใช้ทำอุปกรณ์เซรามิก เครื่องปั้นดินเผา</a:t>
            </a:r>
          </a:p>
        </p:txBody>
      </p:sp>
      <p:pic>
        <p:nvPicPr>
          <p:cNvPr id="17" name="รูปภาพ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715553"/>
            <a:ext cx="1328392" cy="1280949"/>
          </a:xfrm>
          <a:prstGeom prst="rect">
            <a:avLst/>
          </a:prstGeom>
        </p:spPr>
      </p:pic>
      <p:sp>
        <p:nvSpPr>
          <p:cNvPr id="18" name="โดนัท 17">
            <a:extLst>
              <a:ext uri="{FF2B5EF4-FFF2-40B4-BE49-F238E27FC236}">
                <a16:creationId xmlns:a16="http://schemas.microsoft.com/office/drawing/2014/main" xmlns="" id="{2D00D600-EBB3-5F4D-BA1E-0C3C2D16FA22}"/>
              </a:ext>
            </a:extLst>
          </p:cNvPr>
          <p:cNvSpPr/>
          <p:nvPr/>
        </p:nvSpPr>
        <p:spPr>
          <a:xfrm>
            <a:off x="1758907" y="3864053"/>
            <a:ext cx="482487" cy="470229"/>
          </a:xfrm>
          <a:prstGeom prst="donut">
            <a:avLst>
              <a:gd name="adj" fmla="val 9509"/>
            </a:avLst>
          </a:prstGeom>
          <a:solidFill>
            <a:srgbClr val="C00000"/>
          </a:solidFill>
        </p:spPr>
        <p:txBody>
          <a:bodyPr wrap="square" rtlCol="0" anchor="ctr">
            <a:spAutoFit/>
          </a:bodyPr>
          <a:lstStyle/>
          <a:p>
            <a:pPr indent="914400" algn="thaiDist"/>
            <a:endParaRPr lang="th-TH" sz="2400" dirty="0">
              <a:ln>
                <a:solidFill>
                  <a:srgbClr val="C00000"/>
                </a:solidFill>
              </a:ln>
              <a:latin typeface="Kanit" pitchFamily="2" charset="-34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6896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0" grpId="0" animBg="1"/>
      <p:bldP spid="26" grpId="0" animBg="1"/>
      <p:bldP spid="28" grpId="0" animBg="1"/>
      <p:bldP spid="35" grpId="0" animBg="1"/>
      <p:bldP spid="1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มุมมน 30"/>
          <p:cNvSpPr/>
          <p:nvPr/>
        </p:nvSpPr>
        <p:spPr>
          <a:xfrm>
            <a:off x="1544419" y="2196578"/>
            <a:ext cx="3261757" cy="576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๑.  ลังกระดาษ  ถุงมือยาง</a:t>
            </a:r>
          </a:p>
        </p:txBody>
      </p:sp>
      <p:sp>
        <p:nvSpPr>
          <p:cNvPr id="50" name="สี่เหลี่ยมผืนผ้ามุมมน 49"/>
          <p:cNvSpPr/>
          <p:nvPr/>
        </p:nvSpPr>
        <p:spPr>
          <a:xfrm>
            <a:off x="5926238" y="2034458"/>
            <a:ext cx="5817527" cy="3667196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endParaRPr lang="th-TH" sz="3200" b="1" dirty="0">
              <a:solidFill>
                <a:srgbClr val="FF3399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thaiDist"/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เฉลย ๓. เหตุผล โต๊ะหินอ่อนทำจากหินอ่อน สายไฟฟ้าทำจากทองแดงจากแร่คัลโค</a:t>
            </a:r>
            <a:r>
              <a:rPr lang="th-TH" sz="3200" b="1" dirty="0" err="1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ไพ</a:t>
            </a:r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ไร</a:t>
            </a:r>
            <a:r>
              <a:rPr lang="th-TH" sz="3200" b="1" dirty="0" err="1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ต์ส่</a:t>
            </a:r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วน ๑ ๒ และ ๔ ไม่ได้ทำจากหินและแร่โดยลังกระดาษทำจากกระดาษ ถุงมือยาง</a:t>
            </a:r>
            <a:b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ทำจากยาง แผ่นพลาสติกใสทำจากพลาสติกเก้าอี้ไม้แกะสลักทำจากไม้ ผ้าฝ้ายทำจากพืชปลอกหมอนทำจากผ้า</a:t>
            </a:r>
          </a:p>
          <a:p>
            <a:pPr algn="thaiDist"/>
            <a:endParaRPr lang="th-TH" sz="3200" b="1" dirty="0">
              <a:solidFill>
                <a:srgbClr val="FF3399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0" name="สี่เหลี่ยมผืนผ้ามุมมน 29"/>
          <p:cNvSpPr/>
          <p:nvPr/>
        </p:nvSpPr>
        <p:spPr>
          <a:xfrm>
            <a:off x="1322213" y="1138897"/>
            <a:ext cx="6539398" cy="65108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6225" indent="-276225"/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๘. สิ่งของในข้อใดใช้ประโยชน์จากหินและแร่</a:t>
            </a:r>
          </a:p>
        </p:txBody>
      </p:sp>
      <p:sp>
        <p:nvSpPr>
          <p:cNvPr id="26" name="สี่เหลี่ยมผืนผ้ามุมมน 25">
            <a:extLst>
              <a:ext uri="{FF2B5EF4-FFF2-40B4-BE49-F238E27FC236}">
                <a16:creationId xmlns:a16="http://schemas.microsoft.com/office/drawing/2014/main" xmlns="" id="{C6D35ED6-66E5-CF47-8159-7A6BA58A484C}"/>
              </a:ext>
            </a:extLst>
          </p:cNvPr>
          <p:cNvSpPr/>
          <p:nvPr/>
        </p:nvSpPr>
        <p:spPr>
          <a:xfrm>
            <a:off x="1544419" y="2893263"/>
            <a:ext cx="3261757" cy="576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๒.</a:t>
            </a:r>
            <a:r>
              <a: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ปลอกหมอน  ผ้าฝ้าย</a:t>
            </a:r>
          </a:p>
        </p:txBody>
      </p:sp>
      <p:sp>
        <p:nvSpPr>
          <p:cNvPr id="28" name="สี่เหลี่ยมผืนผ้ามุมมน 27">
            <a:extLst>
              <a:ext uri="{FF2B5EF4-FFF2-40B4-BE49-F238E27FC236}">
                <a16:creationId xmlns:a16="http://schemas.microsoft.com/office/drawing/2014/main" xmlns="" id="{CCE7D756-4BBD-3B4A-A6D5-521CDF386015}"/>
              </a:ext>
            </a:extLst>
          </p:cNvPr>
          <p:cNvSpPr/>
          <p:nvPr/>
        </p:nvSpPr>
        <p:spPr>
          <a:xfrm>
            <a:off x="1544419" y="3633492"/>
            <a:ext cx="3261757" cy="576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๓.  โต๊ะหินอ่อน  สายไฟฟ้า</a:t>
            </a:r>
          </a:p>
        </p:txBody>
      </p:sp>
      <p:sp>
        <p:nvSpPr>
          <p:cNvPr id="35" name="สี่เหลี่ยมผืนผ้ามุมมน 34">
            <a:extLst>
              <a:ext uri="{FF2B5EF4-FFF2-40B4-BE49-F238E27FC236}">
                <a16:creationId xmlns:a16="http://schemas.microsoft.com/office/drawing/2014/main" xmlns="" id="{B9106D06-56C2-8442-AC27-263BD10084B6}"/>
              </a:ext>
            </a:extLst>
          </p:cNvPr>
          <p:cNvSpPr/>
          <p:nvPr/>
        </p:nvSpPr>
        <p:spPr>
          <a:xfrm>
            <a:off x="1544420" y="4330177"/>
            <a:ext cx="4131552" cy="576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๔.  แผ่นพลาสติก  เก้าอี้ไม้แกะสลัก</a:t>
            </a:r>
          </a:p>
        </p:txBody>
      </p:sp>
      <p:pic>
        <p:nvPicPr>
          <p:cNvPr id="17" name="รูปภาพ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715553"/>
            <a:ext cx="1328392" cy="1280949"/>
          </a:xfrm>
          <a:prstGeom prst="rect">
            <a:avLst/>
          </a:prstGeom>
        </p:spPr>
      </p:pic>
      <p:sp>
        <p:nvSpPr>
          <p:cNvPr id="18" name="โดนัท 17">
            <a:extLst>
              <a:ext uri="{FF2B5EF4-FFF2-40B4-BE49-F238E27FC236}">
                <a16:creationId xmlns:a16="http://schemas.microsoft.com/office/drawing/2014/main" xmlns="" id="{7108EBB7-B638-C549-8BB4-DF91D6A531B4}"/>
              </a:ext>
            </a:extLst>
          </p:cNvPr>
          <p:cNvSpPr/>
          <p:nvPr/>
        </p:nvSpPr>
        <p:spPr>
          <a:xfrm>
            <a:off x="1522117" y="3686908"/>
            <a:ext cx="482487" cy="470229"/>
          </a:xfrm>
          <a:prstGeom prst="donut">
            <a:avLst>
              <a:gd name="adj" fmla="val 9509"/>
            </a:avLst>
          </a:prstGeom>
          <a:solidFill>
            <a:srgbClr val="C00000"/>
          </a:solidFill>
        </p:spPr>
        <p:txBody>
          <a:bodyPr wrap="square" rtlCol="0" anchor="ctr">
            <a:spAutoFit/>
          </a:bodyPr>
          <a:lstStyle/>
          <a:p>
            <a:pPr indent="914400" algn="thaiDist"/>
            <a:endParaRPr lang="th-TH" sz="2400" dirty="0">
              <a:ln>
                <a:solidFill>
                  <a:srgbClr val="C00000"/>
                </a:solidFill>
              </a:ln>
              <a:latin typeface="Kanit" pitchFamily="2" charset="-34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2213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0" grpId="0" animBg="1"/>
      <p:bldP spid="26" grpId="0" animBg="1"/>
      <p:bldP spid="28" grpId="0" animBg="1"/>
      <p:bldP spid="35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/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1085971" y="756032"/>
            <a:ext cx="4679103" cy="78538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๑. ประเภทของหินและการเกิด</a:t>
            </a: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653144" y="1589473"/>
            <a:ext cx="97804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14400"/>
            <a: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หินที่นักเรียนเคยเห็นไม่ว่าจะเป็นหินที่นำมาใช้ประโยชน์ใน</a:t>
            </a:r>
            <a:r>
              <a:rPr lang="th-TH" sz="3600" b="1" dirty="0" smtClean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บ้านเรือน</a:t>
            </a:r>
            <a:br>
              <a:rPr lang="th-TH" sz="3600" b="1" dirty="0" smtClean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 smtClean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หรือหินที่</a:t>
            </a:r>
            <a: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อยู่ตามสถานที่ต่าง ๆ มีลักษณะที่แตกต่างกัน นักเรียนทราบ</a:t>
            </a:r>
            <a:r>
              <a:rPr lang="th-TH" sz="3600" b="1" dirty="0" smtClean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หรือไม่ว่า</a:t>
            </a:r>
            <a:br>
              <a:rPr lang="th-TH" sz="3600" b="1" dirty="0" smtClean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 smtClean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นัก</a:t>
            </a:r>
            <a: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ธรณีวิทยาจัดจำแนกหินเป็นประเภทใดบ้าง</a:t>
            </a:r>
            <a:endParaRPr lang="th-TH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xmlns="" id="{FA92363F-5720-AD41-97B4-7C978A504110}"/>
              </a:ext>
            </a:extLst>
          </p:cNvPr>
          <p:cNvSpPr/>
          <p:nvPr/>
        </p:nvSpPr>
        <p:spPr>
          <a:xfrm>
            <a:off x="3053386" y="5643321"/>
            <a:ext cx="5530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ตัวอย่างหินตามสถานที่ต่าง ๆ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4C74436D-A2F3-3E4F-889C-926F34FD77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564" y="3338113"/>
            <a:ext cx="9230073" cy="2257152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6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มุมมน 30"/>
          <p:cNvSpPr/>
          <p:nvPr/>
        </p:nvSpPr>
        <p:spPr>
          <a:xfrm>
            <a:off x="1544420" y="2564638"/>
            <a:ext cx="2248648" cy="576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๑.  ใบไม้</a:t>
            </a:r>
          </a:p>
        </p:txBody>
      </p:sp>
      <p:sp>
        <p:nvSpPr>
          <p:cNvPr id="50" name="สี่เหลี่ยมผืนผ้ามุมมน 49"/>
          <p:cNvSpPr/>
          <p:nvPr/>
        </p:nvSpPr>
        <p:spPr>
          <a:xfrm>
            <a:off x="4323644" y="2634648"/>
            <a:ext cx="7157155" cy="3297788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36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เฉลย ๑. เหตุผล ซากดึกดำบรรพ์เกิดจากการทับถมหรือการประทับรอยของสิ่งมีชีวิตในอดีต จนเกิดเป็นโครงสร้างของซากหรือร่องรอยของสิ่งมีชีวิต ที่ปรากฏอยู่ในหิน เช่น ใบไม้ ส่วน ๒​ ๓ และ ๔ ไม่สามารถเกิดเป็นซากดึกดำบรรพ์ได้</a:t>
            </a:r>
          </a:p>
        </p:txBody>
      </p:sp>
      <p:sp>
        <p:nvSpPr>
          <p:cNvPr id="30" name="สี่เหลี่ยมผืนผ้ามุมมน 29"/>
          <p:cNvSpPr/>
          <p:nvPr/>
        </p:nvSpPr>
        <p:spPr>
          <a:xfrm>
            <a:off x="1322211" y="925564"/>
            <a:ext cx="9181357" cy="13296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6225" indent="-276225"/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๙. ข้อใดเมื่อเกิดการทับถมเป็นเวลานานจนเกิดเป็นโครงสร้าง</a:t>
            </a:r>
            <a:b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ของซากหรือร่องรอยแล้วเกิดเป็นซากดึกดำบรรพ์ได้</a:t>
            </a:r>
          </a:p>
        </p:txBody>
      </p:sp>
      <p:sp>
        <p:nvSpPr>
          <p:cNvPr id="26" name="สี่เหลี่ยมผืนผ้ามุมมน 25">
            <a:extLst>
              <a:ext uri="{FF2B5EF4-FFF2-40B4-BE49-F238E27FC236}">
                <a16:creationId xmlns:a16="http://schemas.microsoft.com/office/drawing/2014/main" xmlns="" id="{C6D35ED6-66E5-CF47-8159-7A6BA58A484C}"/>
              </a:ext>
            </a:extLst>
          </p:cNvPr>
          <p:cNvSpPr/>
          <p:nvPr/>
        </p:nvSpPr>
        <p:spPr>
          <a:xfrm>
            <a:off x="1544420" y="3261323"/>
            <a:ext cx="2248648" cy="576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๒.  กรรไกร</a:t>
            </a:r>
          </a:p>
        </p:txBody>
      </p:sp>
      <p:sp>
        <p:nvSpPr>
          <p:cNvPr id="28" name="สี่เหลี่ยมผืนผ้ามุมมน 27">
            <a:extLst>
              <a:ext uri="{FF2B5EF4-FFF2-40B4-BE49-F238E27FC236}">
                <a16:creationId xmlns:a16="http://schemas.microsoft.com/office/drawing/2014/main" xmlns="" id="{CCE7D756-4BBD-3B4A-A6D5-521CDF386015}"/>
              </a:ext>
            </a:extLst>
          </p:cNvPr>
          <p:cNvSpPr/>
          <p:nvPr/>
        </p:nvSpPr>
        <p:spPr>
          <a:xfrm>
            <a:off x="1544420" y="4001552"/>
            <a:ext cx="2248648" cy="576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๓.  กล่องโฟม</a:t>
            </a:r>
          </a:p>
        </p:txBody>
      </p:sp>
      <p:sp>
        <p:nvSpPr>
          <p:cNvPr id="35" name="สี่เหลี่ยมผืนผ้ามุมมน 34">
            <a:extLst>
              <a:ext uri="{FF2B5EF4-FFF2-40B4-BE49-F238E27FC236}">
                <a16:creationId xmlns:a16="http://schemas.microsoft.com/office/drawing/2014/main" xmlns="" id="{B9106D06-56C2-8442-AC27-263BD10084B6}"/>
              </a:ext>
            </a:extLst>
          </p:cNvPr>
          <p:cNvSpPr/>
          <p:nvPr/>
        </p:nvSpPr>
        <p:spPr>
          <a:xfrm>
            <a:off x="1544420" y="4698237"/>
            <a:ext cx="2248648" cy="576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๔.  ถุงพลาสติก</a:t>
            </a:r>
          </a:p>
        </p:txBody>
      </p:sp>
      <p:pic>
        <p:nvPicPr>
          <p:cNvPr id="17" name="รูปภาพ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715553"/>
            <a:ext cx="1328392" cy="1280949"/>
          </a:xfrm>
          <a:prstGeom prst="rect">
            <a:avLst/>
          </a:prstGeom>
        </p:spPr>
      </p:pic>
      <p:sp>
        <p:nvSpPr>
          <p:cNvPr id="18" name="โดนัท 17">
            <a:extLst>
              <a:ext uri="{FF2B5EF4-FFF2-40B4-BE49-F238E27FC236}">
                <a16:creationId xmlns:a16="http://schemas.microsoft.com/office/drawing/2014/main" xmlns="" id="{44CF5F7B-F415-7D46-AB9E-45F5D9B99858}"/>
              </a:ext>
            </a:extLst>
          </p:cNvPr>
          <p:cNvSpPr/>
          <p:nvPr/>
        </p:nvSpPr>
        <p:spPr>
          <a:xfrm>
            <a:off x="1544419" y="2634648"/>
            <a:ext cx="482487" cy="470229"/>
          </a:xfrm>
          <a:prstGeom prst="donut">
            <a:avLst>
              <a:gd name="adj" fmla="val 9509"/>
            </a:avLst>
          </a:prstGeom>
          <a:solidFill>
            <a:srgbClr val="C00000"/>
          </a:solidFill>
        </p:spPr>
        <p:txBody>
          <a:bodyPr wrap="square" rtlCol="0" anchor="ctr">
            <a:spAutoFit/>
          </a:bodyPr>
          <a:lstStyle/>
          <a:p>
            <a:pPr indent="914400" algn="thaiDist"/>
            <a:endParaRPr lang="th-TH" sz="2400" dirty="0">
              <a:ln>
                <a:solidFill>
                  <a:srgbClr val="C00000"/>
                </a:solidFill>
              </a:ln>
              <a:latin typeface="Kanit" pitchFamily="2" charset="-34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2174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0" grpId="0" animBg="1"/>
      <p:bldP spid="26" grpId="0" animBg="1"/>
      <p:bldP spid="28" grpId="0" animBg="1"/>
      <p:bldP spid="35" grpId="0" animBg="1"/>
      <p:bldP spid="1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มุมมน 30"/>
          <p:cNvSpPr/>
          <p:nvPr/>
        </p:nvSpPr>
        <p:spPr>
          <a:xfrm>
            <a:off x="1164168" y="2543697"/>
            <a:ext cx="7288456" cy="57440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๑.  ได้ เพราะช่วยอธิบายว่าในอดีตหอยน้ำจืดอาศัยอยู่ในทะเลได้</a:t>
            </a:r>
          </a:p>
        </p:txBody>
      </p:sp>
      <p:sp>
        <p:nvSpPr>
          <p:cNvPr id="50" name="สี่เหลี่ยมผืนผ้ามุมมน 49"/>
          <p:cNvSpPr/>
          <p:nvPr/>
        </p:nvSpPr>
        <p:spPr>
          <a:xfrm>
            <a:off x="322729" y="5029359"/>
            <a:ext cx="11732340" cy="1127149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เฉลย ๒. เหตุผล ซากดึกดำบรรพ์เป็นเพียงหลักฐานในการอธิบายสภาพแวดล้อมในอดีตขณะเกิดสิ่งมีชีวิตได้ เช่น การพบซากดึกดำบรรพ์ของหอยน้ำจืด สภาพแวดล้อมนั้นอาจเคยเป็นแหล่งน้ำจืดมาก่อน</a:t>
            </a:r>
          </a:p>
        </p:txBody>
      </p:sp>
      <p:sp>
        <p:nvSpPr>
          <p:cNvPr id="30" name="สี่เหลี่ยมผืนผ้ามุมมน 29"/>
          <p:cNvSpPr/>
          <p:nvPr/>
        </p:nvSpPr>
        <p:spPr>
          <a:xfrm>
            <a:off x="577379" y="474564"/>
            <a:ext cx="8346702" cy="112966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84200" indent="-574675"/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๑๐. บริเวณ 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A</a:t>
            </a:r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เป็นที่ท่องเที่ยวที่มีชายหาดและทะเลที่สวยงาม </a:t>
            </a:r>
            <a:r>
              <a:rPr lang="th-TH" sz="36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36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ต่อมา</a:t>
            </a:r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ได้มีการค้นพบซากดึกดำบรรพ์ของหอยน้ำจืดชนิดหนึ่ง</a:t>
            </a:r>
          </a:p>
        </p:txBody>
      </p:sp>
      <p:sp>
        <p:nvSpPr>
          <p:cNvPr id="26" name="สี่เหลี่ยมผืนผ้ามุมมน 25">
            <a:extLst>
              <a:ext uri="{FF2B5EF4-FFF2-40B4-BE49-F238E27FC236}">
                <a16:creationId xmlns:a16="http://schemas.microsoft.com/office/drawing/2014/main" xmlns="" id="{C6D35ED6-66E5-CF47-8159-7A6BA58A484C}"/>
              </a:ext>
            </a:extLst>
          </p:cNvPr>
          <p:cNvSpPr/>
          <p:nvPr/>
        </p:nvSpPr>
        <p:spPr>
          <a:xfrm>
            <a:off x="1164168" y="3172881"/>
            <a:ext cx="8771569" cy="54290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๒.  ได้ เพราะช่วยอธิบายว่าในอดีตบริเวณนั้นอาจเคยเป็นแหล่งน้ำจืดมาก่อน</a:t>
            </a:r>
          </a:p>
        </p:txBody>
      </p:sp>
      <p:sp>
        <p:nvSpPr>
          <p:cNvPr id="28" name="สี่เหลี่ยมผืนผ้ามุมมน 27">
            <a:extLst>
              <a:ext uri="{FF2B5EF4-FFF2-40B4-BE49-F238E27FC236}">
                <a16:creationId xmlns:a16="http://schemas.microsoft.com/office/drawing/2014/main" xmlns="" id="{CCE7D756-4BBD-3B4A-A6D5-521CDF386015}"/>
              </a:ext>
            </a:extLst>
          </p:cNvPr>
          <p:cNvSpPr/>
          <p:nvPr/>
        </p:nvSpPr>
        <p:spPr>
          <a:xfrm>
            <a:off x="1164168" y="3787608"/>
            <a:ext cx="9128408" cy="46912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๓.  ไม่ได้ เพราะซากดึกดำบรรพ์เป็นเพียงร่องรอยของสิ่งมีชีวิตที่ปรากฏอยู่ในหิน</a:t>
            </a:r>
          </a:p>
        </p:txBody>
      </p:sp>
      <p:sp>
        <p:nvSpPr>
          <p:cNvPr id="35" name="สี่เหลี่ยมผืนผ้ามุมมน 34">
            <a:extLst>
              <a:ext uri="{FF2B5EF4-FFF2-40B4-BE49-F238E27FC236}">
                <a16:creationId xmlns:a16="http://schemas.microsoft.com/office/drawing/2014/main" xmlns="" id="{B9106D06-56C2-8442-AC27-263BD10084B6}"/>
              </a:ext>
            </a:extLst>
          </p:cNvPr>
          <p:cNvSpPr/>
          <p:nvPr/>
        </p:nvSpPr>
        <p:spPr>
          <a:xfrm>
            <a:off x="1164167" y="4376719"/>
            <a:ext cx="9321999" cy="46912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๔.  ไม่ได้ เพราะซากดึกดำบรรพ์เป็นเพียงซากของสิ่งมีชีวิตที่ตายแล้วเป็นเวลานาน</a:t>
            </a:r>
          </a:p>
        </p:txBody>
      </p:sp>
      <p:sp>
        <p:nvSpPr>
          <p:cNvPr id="13" name="สี่เหลี่ยมผืนผ้า 12">
            <a:extLst>
              <a:ext uri="{FF2B5EF4-FFF2-40B4-BE49-F238E27FC236}">
                <a16:creationId xmlns:a16="http://schemas.microsoft.com/office/drawing/2014/main" xmlns="" id="{B7EB4CEE-E456-A04D-8490-3A45F353721E}"/>
              </a:ext>
            </a:extLst>
          </p:cNvPr>
          <p:cNvSpPr/>
          <p:nvPr/>
        </p:nvSpPr>
        <p:spPr>
          <a:xfrm>
            <a:off x="852726" y="1624699"/>
            <a:ext cx="98739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6225" indent="-276225" algn="thaiDist"/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จากข้อความ การค้นพบซากดึกดำบรรพ์ของหอยน้ำจืดทำให้สามารถคาดคะเนสภาพแวดล้อมในอดีตได้หรือไม่ อย่างไร</a:t>
            </a:r>
          </a:p>
        </p:txBody>
      </p:sp>
      <p:pic>
        <p:nvPicPr>
          <p:cNvPr id="16" name="รูปภาพ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715553"/>
            <a:ext cx="1328392" cy="1280949"/>
          </a:xfrm>
          <a:prstGeom prst="rect">
            <a:avLst/>
          </a:prstGeom>
        </p:spPr>
      </p:pic>
      <p:sp>
        <p:nvSpPr>
          <p:cNvPr id="21" name="โดนัท 20">
            <a:extLst>
              <a:ext uri="{FF2B5EF4-FFF2-40B4-BE49-F238E27FC236}">
                <a16:creationId xmlns:a16="http://schemas.microsoft.com/office/drawing/2014/main" xmlns="" id="{157EDD12-982D-4B44-90E6-5FC20FC2E367}"/>
              </a:ext>
            </a:extLst>
          </p:cNvPr>
          <p:cNvSpPr/>
          <p:nvPr/>
        </p:nvSpPr>
        <p:spPr>
          <a:xfrm>
            <a:off x="1164167" y="3232731"/>
            <a:ext cx="482487" cy="470229"/>
          </a:xfrm>
          <a:prstGeom prst="donut">
            <a:avLst>
              <a:gd name="adj" fmla="val 9509"/>
            </a:avLst>
          </a:prstGeom>
          <a:solidFill>
            <a:srgbClr val="C00000"/>
          </a:solidFill>
        </p:spPr>
        <p:txBody>
          <a:bodyPr wrap="square" rtlCol="0" anchor="ctr">
            <a:spAutoFit/>
          </a:bodyPr>
          <a:lstStyle/>
          <a:p>
            <a:pPr indent="914400" algn="thaiDist"/>
            <a:endParaRPr lang="th-TH" sz="2400" dirty="0">
              <a:ln>
                <a:solidFill>
                  <a:srgbClr val="C00000"/>
                </a:solidFill>
              </a:ln>
              <a:latin typeface="Kanit" pitchFamily="2" charset="-34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4628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0" grpId="0" animBg="1"/>
      <p:bldP spid="26" grpId="0" animBg="1"/>
      <p:bldP spid="28" grpId="0" animBg="1"/>
      <p:bldP spid="35" grpId="0" animBg="1"/>
      <p:bldP spid="13" grpId="0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Google Drive\วิทยาศาสตร์ 1012 ป.3 - ป.6\ป.6\แก้ไข 2\6\BG\BG_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/>
          </a:p>
        </p:txBody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E828F57E-63AF-A147-AF0B-067B1EE73BD4}"/>
              </a:ext>
            </a:extLst>
          </p:cNvPr>
          <p:cNvGrpSpPr/>
          <p:nvPr/>
        </p:nvGrpSpPr>
        <p:grpSpPr>
          <a:xfrm>
            <a:off x="5314771" y="343142"/>
            <a:ext cx="5859603" cy="6514858"/>
            <a:chOff x="5314771" y="343142"/>
            <a:chExt cx="5859603" cy="6514858"/>
          </a:xfrm>
        </p:grpSpPr>
        <p:pic>
          <p:nvPicPr>
            <p:cNvPr id="18" name="รูปภาพ 17">
              <a:extLst>
                <a:ext uri="{FF2B5EF4-FFF2-40B4-BE49-F238E27FC236}">
                  <a16:creationId xmlns:a16="http://schemas.microsoft.com/office/drawing/2014/main" xmlns="" id="{7FBD3D40-2297-7E4F-90A4-33E9324C4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78917">
              <a:off x="5668266" y="832615"/>
              <a:ext cx="2995393" cy="3702384"/>
            </a:xfrm>
            <a:prstGeom prst="rect">
              <a:avLst/>
            </a:prstGeom>
          </p:spPr>
        </p:pic>
        <p:pic>
          <p:nvPicPr>
            <p:cNvPr id="15" name="รูปภาพ 14">
              <a:extLst>
                <a:ext uri="{FF2B5EF4-FFF2-40B4-BE49-F238E27FC236}">
                  <a16:creationId xmlns:a16="http://schemas.microsoft.com/office/drawing/2014/main" xmlns="" id="{F41FEC30-8D1B-E444-973E-9B7559E33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6928" y="343142"/>
              <a:ext cx="2997446" cy="6514858"/>
            </a:xfrm>
            <a:prstGeom prst="rect">
              <a:avLst/>
            </a:prstGeom>
          </p:spPr>
        </p:pic>
        <p:sp>
          <p:nvSpPr>
            <p:cNvPr id="19" name="สี่เหลี่ยมผืนผ้า 18">
              <a:extLst>
                <a:ext uri="{FF2B5EF4-FFF2-40B4-BE49-F238E27FC236}">
                  <a16:creationId xmlns:a16="http://schemas.microsoft.com/office/drawing/2014/main" xmlns="" id="{B84C7DE1-8EC2-604F-8708-9BED6392DB5B}"/>
                </a:ext>
              </a:extLst>
            </p:cNvPr>
            <p:cNvSpPr/>
            <p:nvPr/>
          </p:nvSpPr>
          <p:spPr>
            <a:xfrm>
              <a:off x="5381866" y="2023704"/>
              <a:ext cx="321702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7463" algn="ctr"/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หินแต่ละประเภท</a:t>
              </a:r>
              <a:b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มีการเกิดที่แตกต่างกัน</a:t>
              </a:r>
            </a:p>
          </p:txBody>
        </p:sp>
      </p:grpSp>
      <p:pic>
        <p:nvPicPr>
          <p:cNvPr id="4" name="รูปภาพ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5306" y="343142"/>
            <a:ext cx="9938740" cy="5590541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xmlns="" id="{F9C63D15-65DE-D046-8DA4-7814C35257FF}"/>
              </a:ext>
            </a:extLst>
          </p:cNvPr>
          <p:cNvSpPr/>
          <p:nvPr/>
        </p:nvSpPr>
        <p:spPr>
          <a:xfrm>
            <a:off x="4369608" y="6448794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26681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User\AppData\Local\Temp\Rar$DRa0.898\6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3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19100" y="1667423"/>
            <a:ext cx="11109285" cy="20719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914400"/>
            <a: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เกิดจากการเย็นตัวของหินหลอมเหลวที่เรียกว่า </a:t>
            </a:r>
            <a:r>
              <a:rPr lang="th-TH" sz="36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แมกมา </a:t>
            </a:r>
            <a: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</a:t>
            </a:r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หินหลอมเหลว</a:t>
            </a:r>
            <a:r>
              <a:rPr lang="th-TH" sz="3600" b="1" dirty="0" smtClean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ร้อน</a:t>
            </a:r>
            <a:br>
              <a:rPr lang="th-TH" sz="3600" b="1" dirty="0" smtClean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 smtClean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</a:t>
            </a:r>
            <a: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ไหลออกมานอกโลกที่เรียกว่า </a:t>
            </a:r>
            <a:r>
              <a:rPr lang="th-TH" sz="3600" b="1" dirty="0">
                <a:solidFill>
                  <a:schemeClr val="accent5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ลาวา</a:t>
            </a:r>
            <a: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เมื่อแมกมาเคลื่อนที่มาตามรอยแตกของเปลือก</a:t>
            </a:r>
            <a:r>
              <a:rPr lang="th-TH" sz="3600" b="1" dirty="0" smtClean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โลก</a:t>
            </a:r>
            <a:br>
              <a:rPr lang="th-TH" sz="3600" b="1" dirty="0" smtClean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 smtClean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จะ</a:t>
            </a:r>
            <a: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เย็นตัวลง และกลายเป็นหินแข็ง</a:t>
            </a:r>
            <a:endParaRPr lang="th-TH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สี่เหลี่ยมผืนผ้ามุมมน 9">
            <a:extLst>
              <a:ext uri="{FF2B5EF4-FFF2-40B4-BE49-F238E27FC236}">
                <a16:creationId xmlns:a16="http://schemas.microsoft.com/office/drawing/2014/main" xmlns="" id="{2AEFCED3-80D9-EC4E-A342-4AE562811D51}"/>
              </a:ext>
            </a:extLst>
          </p:cNvPr>
          <p:cNvSpPr/>
          <p:nvPr/>
        </p:nvSpPr>
        <p:spPr>
          <a:xfrm>
            <a:off x="409575" y="701730"/>
            <a:ext cx="1856567" cy="825191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9525" algn="ctr"/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หินอัคนี</a:t>
            </a: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xmlns="" id="{6B2A6726-5099-DF4A-BFD1-520734ED6608}"/>
              </a:ext>
            </a:extLst>
          </p:cNvPr>
          <p:cNvSpPr/>
          <p:nvPr/>
        </p:nvSpPr>
        <p:spPr>
          <a:xfrm>
            <a:off x="4369608" y="6448794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273648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รูปภาพ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grpSp>
        <p:nvGrpSpPr>
          <p:cNvPr id="38" name="กลุ่ม 37"/>
          <p:cNvGrpSpPr/>
          <p:nvPr/>
        </p:nvGrpSpPr>
        <p:grpSpPr>
          <a:xfrm>
            <a:off x="1632485" y="537240"/>
            <a:ext cx="9094192" cy="5735361"/>
            <a:chOff x="1797948" y="537240"/>
            <a:chExt cx="9094192" cy="5735361"/>
          </a:xfrm>
        </p:grpSpPr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xmlns="" id="{7441AC3A-B286-5341-9E4E-51EF6E0D3E88}"/>
                </a:ext>
              </a:extLst>
            </p:cNvPr>
            <p:cNvGrpSpPr/>
            <p:nvPr/>
          </p:nvGrpSpPr>
          <p:grpSpPr>
            <a:xfrm>
              <a:off x="1797948" y="537240"/>
              <a:ext cx="9094192" cy="5735361"/>
              <a:chOff x="1797948" y="537240"/>
              <a:chExt cx="9094192" cy="5735361"/>
            </a:xfrm>
          </p:grpSpPr>
          <p:sp>
            <p:nvSpPr>
              <p:cNvPr id="9" name="สี่เหลี่ยมผืนผ้ามุมมน 8">
                <a:extLst>
                  <a:ext uri="{FF2B5EF4-FFF2-40B4-BE49-F238E27FC236}">
                    <a16:creationId xmlns:a16="http://schemas.microsoft.com/office/drawing/2014/main" xmlns="" id="{926A6BB4-0095-D845-90B6-AF5B1611AB65}"/>
                  </a:ext>
                </a:extLst>
              </p:cNvPr>
              <p:cNvSpPr/>
              <p:nvPr/>
            </p:nvSpPr>
            <p:spPr>
              <a:xfrm>
                <a:off x="1797948" y="537240"/>
                <a:ext cx="9094192" cy="57185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36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หินอัคนีที่เกิดจากการเย็นตัวลงภายในโลกทำให้เกิดผลึกแร่ที่มีขนาดใหญ่</a:t>
                </a:r>
              </a:p>
            </p:txBody>
          </p:sp>
          <p:grpSp>
            <p:nvGrpSpPr>
              <p:cNvPr id="15" name="กลุ่ม 14">
                <a:extLst>
                  <a:ext uri="{FF2B5EF4-FFF2-40B4-BE49-F238E27FC236}">
                    <a16:creationId xmlns:a16="http://schemas.microsoft.com/office/drawing/2014/main" xmlns="" id="{72D902F2-C0A3-D549-A6C7-3769A69B47D6}"/>
                  </a:ext>
                </a:extLst>
              </p:cNvPr>
              <p:cNvGrpSpPr/>
              <p:nvPr/>
            </p:nvGrpSpPr>
            <p:grpSpPr>
              <a:xfrm>
                <a:off x="4906297" y="1918068"/>
                <a:ext cx="2877496" cy="2086193"/>
                <a:chOff x="5372026" y="3600070"/>
                <a:chExt cx="1946038" cy="1421948"/>
              </a:xfrm>
              <a:solidFill>
                <a:schemeClr val="accent6">
                  <a:lumMod val="60000"/>
                  <a:lumOff val="40000"/>
                </a:schemeClr>
              </a:solidFill>
            </p:grpSpPr>
            <p:sp>
              <p:nvSpPr>
                <p:cNvPr id="10" name="สี่เหลี่ยมผืนผ้ามุมมน 9">
                  <a:extLst>
                    <a:ext uri="{FF2B5EF4-FFF2-40B4-BE49-F238E27FC236}">
                      <a16:creationId xmlns:a16="http://schemas.microsoft.com/office/drawing/2014/main" xmlns="" id="{AC2D884A-B137-7740-BF72-9583902E863E}"/>
                    </a:ext>
                  </a:extLst>
                </p:cNvPr>
                <p:cNvSpPr/>
                <p:nvPr/>
              </p:nvSpPr>
              <p:spPr>
                <a:xfrm>
                  <a:off x="5372026" y="3600070"/>
                  <a:ext cx="1946038" cy="1421948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3600" b="1" dirty="0">
                    <a:latin typeface="TH Sarabun New" panose="020B0500040200020003" pitchFamily="34" charset="-34"/>
                    <a:cs typeface="TH Sarabun New" panose="020B0500040200020003" pitchFamily="34" charset="-34"/>
                  </a:endParaRPr>
                </a:p>
              </p:txBody>
            </p:sp>
            <p:pic>
              <p:nvPicPr>
                <p:cNvPr id="14" name="รูปภาพ 13">
                  <a:extLst>
                    <a:ext uri="{FF2B5EF4-FFF2-40B4-BE49-F238E27FC236}">
                      <a16:creationId xmlns:a16="http://schemas.microsoft.com/office/drawing/2014/main" xmlns="" id="{674533CA-4F51-EB41-B0A4-50E179A308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5706594" y="3691211"/>
                  <a:ext cx="1276899" cy="974180"/>
                </a:xfrm>
                <a:prstGeom prst="rect">
                  <a:avLst/>
                </a:prstGeom>
                <a:grpFill/>
                <a:ln>
                  <a:noFill/>
                </a:ln>
              </p:spPr>
            </p:pic>
          </p:grpSp>
          <p:cxnSp>
            <p:nvCxnSpPr>
              <p:cNvPr id="17" name="ลูกศรเชื่อมต่อแบบตรง 16">
                <a:extLst>
                  <a:ext uri="{FF2B5EF4-FFF2-40B4-BE49-F238E27FC236}">
                    <a16:creationId xmlns:a16="http://schemas.microsoft.com/office/drawing/2014/main" xmlns="" id="{71B6B25C-110B-E243-B4DD-281B3C2776E9}"/>
                  </a:ext>
                </a:extLst>
              </p:cNvPr>
              <p:cNvCxnSpPr>
                <a:cxnSpLocks/>
                <a:stCxn id="9" idx="2"/>
                <a:endCxn id="10" idx="0"/>
              </p:cNvCxnSpPr>
              <p:nvPr/>
            </p:nvCxnSpPr>
            <p:spPr>
              <a:xfrm>
                <a:off x="6345044" y="1109096"/>
                <a:ext cx="1" cy="808972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กล่องข้อความ 21">
                <a:extLst>
                  <a:ext uri="{FF2B5EF4-FFF2-40B4-BE49-F238E27FC236}">
                    <a16:creationId xmlns:a16="http://schemas.microsoft.com/office/drawing/2014/main" xmlns="" id="{74ADB975-9659-0246-B66B-E233C0522B5E}"/>
                  </a:ext>
                </a:extLst>
              </p:cNvPr>
              <p:cNvSpPr txBox="1"/>
              <p:nvPr/>
            </p:nvSpPr>
            <p:spPr>
              <a:xfrm>
                <a:off x="5673221" y="3431870"/>
                <a:ext cx="134363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32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หินแกรนิต</a:t>
                </a:r>
              </a:p>
            </p:txBody>
          </p:sp>
          <p:sp>
            <p:nvSpPr>
              <p:cNvPr id="30" name="สี่เหลี่ยมผืนผ้ามุมมน 29">
                <a:extLst>
                  <a:ext uri="{FF2B5EF4-FFF2-40B4-BE49-F238E27FC236}">
                    <a16:creationId xmlns:a16="http://schemas.microsoft.com/office/drawing/2014/main" xmlns="" id="{F13F95C1-1C1E-0A47-B303-8E9760E94ECF}"/>
                  </a:ext>
                </a:extLst>
              </p:cNvPr>
              <p:cNvSpPr/>
              <p:nvPr/>
            </p:nvSpPr>
            <p:spPr>
              <a:xfrm>
                <a:off x="2138609" y="5637846"/>
                <a:ext cx="1860799" cy="634755"/>
              </a:xfrm>
              <a:prstGeom prst="roundRect">
                <a:avLst/>
              </a:prstGeom>
              <a:solidFill>
                <a:srgbClr val="F3704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32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แร่ควอตซ์</a:t>
                </a:r>
              </a:p>
            </p:txBody>
          </p:sp>
          <p:sp>
            <p:nvSpPr>
              <p:cNvPr id="34" name="สี่เหลี่ยมผืนผ้ามุมมน 33">
                <a:extLst>
                  <a:ext uri="{FF2B5EF4-FFF2-40B4-BE49-F238E27FC236}">
                    <a16:creationId xmlns:a16="http://schemas.microsoft.com/office/drawing/2014/main" xmlns="" id="{CB622C12-FFCE-A34D-AE34-D8663BCB2B51}"/>
                  </a:ext>
                </a:extLst>
              </p:cNvPr>
              <p:cNvSpPr/>
              <p:nvPr/>
            </p:nvSpPr>
            <p:spPr>
              <a:xfrm>
                <a:off x="5156227" y="5637846"/>
                <a:ext cx="2377634" cy="634755"/>
              </a:xfrm>
              <a:prstGeom prst="roundRect">
                <a:avLst/>
              </a:prstGeom>
              <a:solidFill>
                <a:srgbClr val="F3704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3200" b="1" dirty="0">
                    <a:effectLst/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แร่</a:t>
                </a:r>
                <a:r>
                  <a:rPr lang="th-TH" sz="32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เฟลด์สปาร์</a:t>
                </a:r>
              </a:p>
            </p:txBody>
          </p:sp>
          <p:sp>
            <p:nvSpPr>
              <p:cNvPr id="35" name="สี่เหลี่ยมผืนผ้ามุมมน 34">
                <a:extLst>
                  <a:ext uri="{FF2B5EF4-FFF2-40B4-BE49-F238E27FC236}">
                    <a16:creationId xmlns:a16="http://schemas.microsoft.com/office/drawing/2014/main" xmlns="" id="{F2250876-EF3F-544D-87CB-8615440B0B46}"/>
                  </a:ext>
                </a:extLst>
              </p:cNvPr>
              <p:cNvSpPr/>
              <p:nvPr/>
            </p:nvSpPr>
            <p:spPr>
              <a:xfrm>
                <a:off x="8787966" y="5637846"/>
                <a:ext cx="1760279" cy="634755"/>
              </a:xfrm>
              <a:prstGeom prst="roundRect">
                <a:avLst/>
              </a:prstGeom>
              <a:solidFill>
                <a:srgbClr val="F3704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32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แร่ไมกา </a:t>
                </a:r>
              </a:p>
            </p:txBody>
          </p:sp>
          <p:cxnSp>
            <p:nvCxnSpPr>
              <p:cNvPr id="33" name="ลูกศรเชื่อมต่อแบบตรง 32">
                <a:extLst>
                  <a:ext uri="{FF2B5EF4-FFF2-40B4-BE49-F238E27FC236}">
                    <a16:creationId xmlns:a16="http://schemas.microsoft.com/office/drawing/2014/main" xmlns="" id="{B4A616D9-20D3-E241-83F7-FEBFEE71133B}"/>
                  </a:ext>
                </a:extLst>
              </p:cNvPr>
              <p:cNvCxnSpPr>
                <a:cxnSpLocks/>
                <a:stCxn id="10" idx="2"/>
              </p:cNvCxnSpPr>
              <p:nvPr/>
            </p:nvCxnSpPr>
            <p:spPr>
              <a:xfrm flipH="1">
                <a:off x="6345044" y="4004261"/>
                <a:ext cx="1" cy="78822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ตัวเชื่อมต่อหักมุม 40">
                <a:extLst>
                  <a:ext uri="{FF2B5EF4-FFF2-40B4-BE49-F238E27FC236}">
                    <a16:creationId xmlns:a16="http://schemas.microsoft.com/office/drawing/2014/main" xmlns="" id="{94F5EC58-9A52-C346-AA6D-A09AFEF3091E}"/>
                  </a:ext>
                </a:extLst>
              </p:cNvPr>
              <p:cNvCxnSpPr>
                <a:cxnSpLocks/>
                <a:endCxn id="30" idx="0"/>
              </p:cNvCxnSpPr>
              <p:nvPr/>
            </p:nvCxnSpPr>
            <p:spPr>
              <a:xfrm rot="10800000" flipV="1">
                <a:off x="3069010" y="5052446"/>
                <a:ext cx="1762521" cy="585399"/>
              </a:xfrm>
              <a:prstGeom prst="bentConnector2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ตัวเชื่อมต่อหักมุม 43">
                <a:extLst>
                  <a:ext uri="{FF2B5EF4-FFF2-40B4-BE49-F238E27FC236}">
                    <a16:creationId xmlns:a16="http://schemas.microsoft.com/office/drawing/2014/main" xmlns="" id="{6E58E6BB-D05E-B04C-96E8-AA4C8660F6DF}"/>
                  </a:ext>
                </a:extLst>
              </p:cNvPr>
              <p:cNvCxnSpPr>
                <a:cxnSpLocks/>
                <a:endCxn id="35" idx="0"/>
              </p:cNvCxnSpPr>
              <p:nvPr/>
            </p:nvCxnSpPr>
            <p:spPr>
              <a:xfrm>
                <a:off x="4626466" y="5052446"/>
                <a:ext cx="5041640" cy="585400"/>
              </a:xfrm>
              <a:prstGeom prst="bentConnector2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สี่เหลี่ยมผืนผ้ามุมมน 51">
                <a:extLst>
                  <a:ext uri="{FF2B5EF4-FFF2-40B4-BE49-F238E27FC236}">
                    <a16:creationId xmlns:a16="http://schemas.microsoft.com/office/drawing/2014/main" xmlns="" id="{54947A91-8339-A443-8433-C75343C02F96}"/>
                  </a:ext>
                </a:extLst>
              </p:cNvPr>
              <p:cNvSpPr/>
              <p:nvPr/>
            </p:nvSpPr>
            <p:spPr>
              <a:xfrm>
                <a:off x="5020392" y="4277551"/>
                <a:ext cx="2649304" cy="520192"/>
              </a:xfrm>
              <a:prstGeom prst="roundRect">
                <a:avLst/>
              </a:prstGeom>
              <a:solidFill>
                <a:srgbClr val="5AC4BE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32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มองเห็นผลึกของแร่ </a:t>
                </a:r>
                <a:endParaRPr lang="th-TH" sz="3200" b="1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42" name="สี่เหลี่ยมผืนผ้ามุมมน 41">
                <a:extLst>
                  <a:ext uri="{FF2B5EF4-FFF2-40B4-BE49-F238E27FC236}">
                    <a16:creationId xmlns:a16="http://schemas.microsoft.com/office/drawing/2014/main" xmlns="" id="{54947A91-8339-A443-8433-C75343C02F96}"/>
                  </a:ext>
                </a:extLst>
              </p:cNvPr>
              <p:cNvSpPr/>
              <p:nvPr/>
            </p:nvSpPr>
            <p:spPr>
              <a:xfrm>
                <a:off x="5276693" y="1253486"/>
                <a:ext cx="793055" cy="520192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3200" b="1" dirty="0">
                    <a:solidFill>
                      <a:srgbClr val="FF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เช่น</a:t>
                </a:r>
                <a:endParaRPr lang="th-TH" sz="3200" b="1" dirty="0">
                  <a:solidFill>
                    <a:srgbClr val="FF0000"/>
                  </a:solidFill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cxnSp>
          <p:nvCxnSpPr>
            <p:cNvPr id="37" name="ลูกศรเชื่อมต่อแบบตรง 36"/>
            <p:cNvCxnSpPr>
              <a:stCxn id="52" idx="2"/>
            </p:cNvCxnSpPr>
            <p:nvPr/>
          </p:nvCxnSpPr>
          <p:spPr>
            <a:xfrm flipH="1">
              <a:off x="6345041" y="4797743"/>
              <a:ext cx="3" cy="84010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5907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sz="3600" b="1" dirty="0"/>
          </a:p>
        </p:txBody>
      </p:sp>
      <p:sp>
        <p:nvSpPr>
          <p:cNvPr id="23" name="สี่เหลี่ยมผืนผ้ามุมมน 22">
            <a:extLst>
              <a:ext uri="{FF2B5EF4-FFF2-40B4-BE49-F238E27FC236}">
                <a16:creationId xmlns:a16="http://schemas.microsoft.com/office/drawing/2014/main" xmlns="" id="{CA434F5E-2BB1-7B44-B67E-09DF385D29B2}"/>
              </a:ext>
            </a:extLst>
          </p:cNvPr>
          <p:cNvSpPr/>
          <p:nvPr/>
        </p:nvSpPr>
        <p:spPr>
          <a:xfrm>
            <a:off x="450893" y="1982309"/>
            <a:ext cx="3786540" cy="86592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ลาวาจะเย็นตัวลงอย่างรวดเร็ว</a:t>
            </a:r>
            <a:b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ทำให้ผลึกแร่ที่เกิดขึ้นมีขนาดเล็ก </a:t>
            </a:r>
          </a:p>
        </p:txBody>
      </p:sp>
      <p:pic>
        <p:nvPicPr>
          <p:cNvPr id="19" name="รูปภาพ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grpSp>
        <p:nvGrpSpPr>
          <p:cNvPr id="68" name="กลุ่ม 67"/>
          <p:cNvGrpSpPr/>
          <p:nvPr/>
        </p:nvGrpSpPr>
        <p:grpSpPr>
          <a:xfrm>
            <a:off x="1181729" y="96254"/>
            <a:ext cx="10564742" cy="6220321"/>
            <a:chOff x="1181729" y="96254"/>
            <a:chExt cx="10564742" cy="6220321"/>
          </a:xfrm>
        </p:grpSpPr>
        <p:sp>
          <p:nvSpPr>
            <p:cNvPr id="9" name="สี่เหลี่ยมผืนผ้ามุมมน 8">
              <a:extLst>
                <a:ext uri="{FF2B5EF4-FFF2-40B4-BE49-F238E27FC236}">
                  <a16:creationId xmlns:a16="http://schemas.microsoft.com/office/drawing/2014/main" xmlns="" id="{926A6BB4-0095-D845-90B6-AF5B1611AB65}"/>
                </a:ext>
              </a:extLst>
            </p:cNvPr>
            <p:cNvSpPr/>
            <p:nvPr/>
          </p:nvSpPr>
          <p:spPr>
            <a:xfrm>
              <a:off x="3634153" y="96254"/>
              <a:ext cx="5667530" cy="1132568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หินอัคนีที่เกิดจากการปะทุของภูเขาไฟทำให้</a:t>
              </a:r>
            </a:p>
            <a:p>
              <a:pPr algn="ctr"/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แมกมาไหลออกมาทางปล่องภูเขาไฟ</a:t>
              </a:r>
            </a:p>
          </p:txBody>
        </p:sp>
        <p:grpSp>
          <p:nvGrpSpPr>
            <p:cNvPr id="13" name="กลุ่ม 12">
              <a:extLst>
                <a:ext uri="{FF2B5EF4-FFF2-40B4-BE49-F238E27FC236}">
                  <a16:creationId xmlns:a16="http://schemas.microsoft.com/office/drawing/2014/main" xmlns="" id="{183FA0A2-0E0F-1C41-8933-6296B69D02C7}"/>
                </a:ext>
              </a:extLst>
            </p:cNvPr>
            <p:cNvGrpSpPr/>
            <p:nvPr/>
          </p:nvGrpSpPr>
          <p:grpSpPr>
            <a:xfrm>
              <a:off x="1181729" y="3755973"/>
              <a:ext cx="2312742" cy="2560602"/>
              <a:chOff x="1828805" y="2938138"/>
              <a:chExt cx="2312742" cy="2560602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10" name="สี่เหลี่ยมผืนผ้ามุมมน 9">
                <a:extLst>
                  <a:ext uri="{FF2B5EF4-FFF2-40B4-BE49-F238E27FC236}">
                    <a16:creationId xmlns:a16="http://schemas.microsoft.com/office/drawing/2014/main" xmlns="" id="{AC2D884A-B137-7740-BF72-9583902E863E}"/>
                  </a:ext>
                </a:extLst>
              </p:cNvPr>
              <p:cNvSpPr/>
              <p:nvPr/>
            </p:nvSpPr>
            <p:spPr>
              <a:xfrm>
                <a:off x="1828805" y="2938138"/>
                <a:ext cx="2312742" cy="256060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pic>
            <p:nvPicPr>
              <p:cNvPr id="14" name="รูปภาพ 13">
                <a:extLst>
                  <a:ext uri="{FF2B5EF4-FFF2-40B4-BE49-F238E27FC236}">
                    <a16:creationId xmlns:a16="http://schemas.microsoft.com/office/drawing/2014/main" xmlns="" id="{674533CA-4F51-EB41-B0A4-50E179A308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115895" y="3130863"/>
                <a:ext cx="1956535" cy="1584518"/>
              </a:xfrm>
              <a:prstGeom prst="rect">
                <a:avLst/>
              </a:prstGeom>
              <a:grpFill/>
            </p:spPr>
          </p:pic>
          <p:sp>
            <p:nvSpPr>
              <p:cNvPr id="22" name="กล่องข้อความ 21">
                <a:extLst>
                  <a:ext uri="{FF2B5EF4-FFF2-40B4-BE49-F238E27FC236}">
                    <a16:creationId xmlns:a16="http://schemas.microsoft.com/office/drawing/2014/main" xmlns="" id="{74ADB975-9659-0246-B66B-E233C0522B5E}"/>
                  </a:ext>
                </a:extLst>
              </p:cNvPr>
              <p:cNvSpPr txBox="1"/>
              <p:nvPr/>
            </p:nvSpPr>
            <p:spPr>
              <a:xfrm>
                <a:off x="2302938" y="4809249"/>
                <a:ext cx="1364476" cy="52322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th-TH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หินบ</a:t>
                </a:r>
                <a:r>
                  <a:rPr lang="th-TH" b="1" dirty="0" err="1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ะ</a:t>
                </a:r>
                <a:r>
                  <a:rPr lang="th-TH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ซอ</a:t>
                </a:r>
                <a:r>
                  <a:rPr lang="th-TH" b="1" dirty="0" err="1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ลต์</a:t>
                </a:r>
                <a:endParaRPr lang="th-TH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25" name="กลุ่ม 24">
              <a:extLst>
                <a:ext uri="{FF2B5EF4-FFF2-40B4-BE49-F238E27FC236}">
                  <a16:creationId xmlns:a16="http://schemas.microsoft.com/office/drawing/2014/main" xmlns="" id="{F1C71903-1326-3B4D-BBDD-C391B3929F4F}"/>
                </a:ext>
              </a:extLst>
            </p:cNvPr>
            <p:cNvGrpSpPr/>
            <p:nvPr/>
          </p:nvGrpSpPr>
          <p:grpSpPr>
            <a:xfrm>
              <a:off x="5312772" y="3752574"/>
              <a:ext cx="2310291" cy="2557184"/>
              <a:chOff x="1743716" y="2938138"/>
              <a:chExt cx="2310291" cy="2557184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26" name="สี่เหลี่ยมผืนผ้ามุมมน 25">
                <a:extLst>
                  <a:ext uri="{FF2B5EF4-FFF2-40B4-BE49-F238E27FC236}">
                    <a16:creationId xmlns:a16="http://schemas.microsoft.com/office/drawing/2014/main" xmlns="" id="{8BD138CE-EFC8-AC47-8471-1359C973EBCD}"/>
                  </a:ext>
                </a:extLst>
              </p:cNvPr>
              <p:cNvSpPr/>
              <p:nvPr/>
            </p:nvSpPr>
            <p:spPr>
              <a:xfrm>
                <a:off x="1743716" y="2938138"/>
                <a:ext cx="2310291" cy="255718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pic>
            <p:nvPicPr>
              <p:cNvPr id="27" name="รูปภาพ 26">
                <a:extLst>
                  <a:ext uri="{FF2B5EF4-FFF2-40B4-BE49-F238E27FC236}">
                    <a16:creationId xmlns:a16="http://schemas.microsoft.com/office/drawing/2014/main" xmlns="" id="{784A5ECA-9967-974A-B750-2651EEFB36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32144" y="3096371"/>
                <a:ext cx="1700026" cy="1497839"/>
              </a:xfrm>
              <a:prstGeom prst="rect">
                <a:avLst/>
              </a:prstGeom>
              <a:grpFill/>
            </p:spPr>
          </p:pic>
          <p:sp>
            <p:nvSpPr>
              <p:cNvPr id="28" name="กล่องข้อความ 27">
                <a:extLst>
                  <a:ext uri="{FF2B5EF4-FFF2-40B4-BE49-F238E27FC236}">
                    <a16:creationId xmlns:a16="http://schemas.microsoft.com/office/drawing/2014/main" xmlns="" id="{1885EE84-42C6-3F42-B6D7-A99539DC5CD6}"/>
                  </a:ext>
                </a:extLst>
              </p:cNvPr>
              <p:cNvSpPr txBox="1"/>
              <p:nvPr/>
            </p:nvSpPr>
            <p:spPr>
              <a:xfrm>
                <a:off x="2356504" y="4755667"/>
                <a:ext cx="1124026" cy="52322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th-TH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หินพ</a:t>
                </a:r>
                <a:r>
                  <a:rPr lang="th-TH" b="1" dirty="0" err="1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ัมมิซ</a:t>
                </a:r>
                <a:endParaRPr lang="th-TH" b="1" dirty="0">
                  <a:solidFill>
                    <a:schemeClr val="bg1"/>
                  </a:solidFill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3" name="สี่เหลี่ยมผืนผ้ามุมมน 42">
              <a:extLst>
                <a:ext uri="{FF2B5EF4-FFF2-40B4-BE49-F238E27FC236}">
                  <a16:creationId xmlns:a16="http://schemas.microsoft.com/office/drawing/2014/main" xmlns="" id="{CA434F5E-2BB1-7B44-B67E-09DF385D29B2}"/>
                </a:ext>
              </a:extLst>
            </p:cNvPr>
            <p:cNvSpPr/>
            <p:nvPr/>
          </p:nvSpPr>
          <p:spPr>
            <a:xfrm>
              <a:off x="4772594" y="1998155"/>
              <a:ext cx="3390648" cy="865926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ขณะที่ลาวาเย็นตัวลง</a:t>
              </a:r>
            </a:p>
            <a:p>
              <a:pPr algn="ctr"/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ถ้ามีฟองแก๊สหนีออกมา </a:t>
              </a:r>
              <a:endParaRPr lang="th-TH" b="1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5" name="สี่เหลี่ยมผืนผ้ามุมมน 34">
              <a:extLst>
                <a:ext uri="{FF2B5EF4-FFF2-40B4-BE49-F238E27FC236}">
                  <a16:creationId xmlns:a16="http://schemas.microsoft.com/office/drawing/2014/main" xmlns="" id="{926A6BB4-0095-D845-90B6-AF5B1611AB65}"/>
                </a:ext>
              </a:extLst>
            </p:cNvPr>
            <p:cNvSpPr/>
            <p:nvPr/>
          </p:nvSpPr>
          <p:spPr>
            <a:xfrm>
              <a:off x="8731813" y="1905454"/>
              <a:ext cx="3014658" cy="1684984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หินอัคนีที่เกิดลาวาที่ปะทุ</a:t>
              </a:r>
            </a:p>
            <a:p>
              <a:pPr algn="ctr"/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ในสภาพที่อุณหภูมิ </a:t>
              </a:r>
            </a:p>
            <a:p>
              <a:pPr algn="ctr"/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สิ่งแวดล้อมต่ำจะเย็นตัวลง</a:t>
              </a:r>
            </a:p>
            <a:p>
              <a:pPr algn="ctr"/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ทันทีจึงไม่มีผลึก </a:t>
              </a:r>
            </a:p>
          </p:txBody>
        </p:sp>
        <p:grpSp>
          <p:nvGrpSpPr>
            <p:cNvPr id="36" name="กลุ่ม 35">
              <a:extLst>
                <a:ext uri="{FF2B5EF4-FFF2-40B4-BE49-F238E27FC236}">
                  <a16:creationId xmlns:a16="http://schemas.microsoft.com/office/drawing/2014/main" xmlns="" id="{183FA0A2-0E0F-1C41-8933-6296B69D02C7}"/>
                </a:ext>
              </a:extLst>
            </p:cNvPr>
            <p:cNvGrpSpPr/>
            <p:nvPr/>
          </p:nvGrpSpPr>
          <p:grpSpPr>
            <a:xfrm>
              <a:off x="9089653" y="3757581"/>
              <a:ext cx="2310291" cy="2502592"/>
              <a:chOff x="1134753" y="2938138"/>
              <a:chExt cx="3805100" cy="4121824"/>
            </a:xfrm>
            <a:solidFill>
              <a:srgbClr val="F3704B"/>
            </a:solidFill>
          </p:grpSpPr>
          <p:sp>
            <p:nvSpPr>
              <p:cNvPr id="38" name="สี่เหลี่ยมผืนผ้ามุมมน 37">
                <a:extLst>
                  <a:ext uri="{FF2B5EF4-FFF2-40B4-BE49-F238E27FC236}">
                    <a16:creationId xmlns:a16="http://schemas.microsoft.com/office/drawing/2014/main" xmlns="" id="{AC2D884A-B137-7740-BF72-9583902E863E}"/>
                  </a:ext>
                </a:extLst>
              </p:cNvPr>
              <p:cNvSpPr/>
              <p:nvPr/>
            </p:nvSpPr>
            <p:spPr>
              <a:xfrm>
                <a:off x="1134753" y="2938138"/>
                <a:ext cx="3805100" cy="412182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pic>
            <p:nvPicPr>
              <p:cNvPr id="39" name="รูปภาพ 38">
                <a:extLst>
                  <a:ext uri="{FF2B5EF4-FFF2-40B4-BE49-F238E27FC236}">
                    <a16:creationId xmlns:a16="http://schemas.microsoft.com/office/drawing/2014/main" xmlns="" id="{674533CA-4F51-EB41-B0A4-50E179A308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430797" y="3093103"/>
                <a:ext cx="3044497" cy="2345660"/>
              </a:xfrm>
              <a:prstGeom prst="rect">
                <a:avLst/>
              </a:prstGeom>
              <a:grpFill/>
            </p:spPr>
          </p:pic>
          <p:sp>
            <p:nvSpPr>
              <p:cNvPr id="40" name="กล่องข้อความ 39">
                <a:extLst>
                  <a:ext uri="{FF2B5EF4-FFF2-40B4-BE49-F238E27FC236}">
                    <a16:creationId xmlns:a16="http://schemas.microsoft.com/office/drawing/2014/main" xmlns="" id="{74ADB975-9659-0246-B66B-E233C0522B5E}"/>
                  </a:ext>
                </a:extLst>
              </p:cNvPr>
              <p:cNvSpPr txBox="1"/>
              <p:nvPr/>
            </p:nvSpPr>
            <p:spPr>
              <a:xfrm>
                <a:off x="1635026" y="5862648"/>
                <a:ext cx="2785920" cy="861755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th-TH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หินออบ</a:t>
                </a:r>
                <a:r>
                  <a:rPr lang="th-TH" b="1" dirty="0" err="1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ซิเ</a:t>
                </a:r>
                <a:r>
                  <a:rPr lang="th-TH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ดี</a:t>
                </a:r>
                <a:r>
                  <a:rPr lang="th-TH" b="1" dirty="0" err="1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ยน</a:t>
                </a:r>
                <a:r>
                  <a:rPr lang="th-TH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 </a:t>
                </a:r>
                <a:endParaRPr lang="th-TH" b="1" dirty="0">
                  <a:solidFill>
                    <a:schemeClr val="bg1"/>
                  </a:solidFill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cxnSp>
          <p:nvCxnSpPr>
            <p:cNvPr id="48" name="ตัวเชื่อมต่อหักมุม 47"/>
            <p:cNvCxnSpPr>
              <a:endCxn id="23" idx="0"/>
            </p:cNvCxnSpPr>
            <p:nvPr/>
          </p:nvCxnSpPr>
          <p:spPr>
            <a:xfrm rot="10800000" flipV="1">
              <a:off x="2344163" y="1483359"/>
              <a:ext cx="4269888" cy="498950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ตัวเชื่อมต่อหักมุม 49"/>
            <p:cNvCxnSpPr>
              <a:endCxn id="35" idx="0"/>
            </p:cNvCxnSpPr>
            <p:nvPr/>
          </p:nvCxnSpPr>
          <p:spPr>
            <a:xfrm>
              <a:off x="6484622" y="1483358"/>
              <a:ext cx="3754520" cy="422096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ลูกศรเชื่อมต่อแบบตรง 54"/>
            <p:cNvCxnSpPr>
              <a:stCxn id="9" idx="2"/>
              <a:endCxn id="43" idx="0"/>
            </p:cNvCxnSpPr>
            <p:nvPr/>
          </p:nvCxnSpPr>
          <p:spPr>
            <a:xfrm>
              <a:off x="6467918" y="1228822"/>
              <a:ext cx="0" cy="76933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ลูกศรเชื่อมต่อแบบตรง 58"/>
            <p:cNvCxnSpPr>
              <a:stCxn id="43" idx="2"/>
              <a:endCxn id="26" idx="0"/>
            </p:cNvCxnSpPr>
            <p:nvPr/>
          </p:nvCxnSpPr>
          <p:spPr>
            <a:xfrm>
              <a:off x="6467918" y="2864081"/>
              <a:ext cx="0" cy="88849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ลูกศรเชื่อมต่อแบบตรง 60"/>
            <p:cNvCxnSpPr>
              <a:stCxn id="23" idx="2"/>
              <a:endCxn id="10" idx="0"/>
            </p:cNvCxnSpPr>
            <p:nvPr/>
          </p:nvCxnSpPr>
          <p:spPr>
            <a:xfrm flipH="1">
              <a:off x="2338100" y="2848236"/>
              <a:ext cx="6063" cy="90773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ลูกศรเชื่อมต่อแบบตรง 62"/>
            <p:cNvCxnSpPr>
              <a:stCxn id="35" idx="2"/>
              <a:endCxn id="38" idx="0"/>
            </p:cNvCxnSpPr>
            <p:nvPr/>
          </p:nvCxnSpPr>
          <p:spPr>
            <a:xfrm>
              <a:off x="10239142" y="3590438"/>
              <a:ext cx="5657" cy="16714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สี่เหลี่ยมผืนผ้ามุมมน 41">
            <a:extLst>
              <a:ext uri="{FF2B5EF4-FFF2-40B4-BE49-F238E27FC236}">
                <a16:creationId xmlns:a16="http://schemas.microsoft.com/office/drawing/2014/main" xmlns="" id="{54947A91-8339-A443-8433-C75343C02F96}"/>
              </a:ext>
            </a:extLst>
          </p:cNvPr>
          <p:cNvSpPr/>
          <p:nvPr/>
        </p:nvSpPr>
        <p:spPr>
          <a:xfrm>
            <a:off x="2447086" y="3152491"/>
            <a:ext cx="793055" cy="5201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เช่น</a:t>
            </a:r>
            <a:endParaRPr lang="th-TH" sz="3200" b="1" dirty="0">
              <a:solidFill>
                <a:srgbClr val="FF0000"/>
              </a:solidFill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0" name="สี่เหลี่ยมผืนผ้ามุมมน 41">
            <a:extLst>
              <a:ext uri="{FF2B5EF4-FFF2-40B4-BE49-F238E27FC236}">
                <a16:creationId xmlns:a16="http://schemas.microsoft.com/office/drawing/2014/main" xmlns="" id="{54947A91-8339-A443-8433-C75343C02F96}"/>
              </a:ext>
            </a:extLst>
          </p:cNvPr>
          <p:cNvSpPr/>
          <p:nvPr/>
        </p:nvSpPr>
        <p:spPr>
          <a:xfrm>
            <a:off x="6614051" y="3190723"/>
            <a:ext cx="793055" cy="5201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เช่น</a:t>
            </a:r>
            <a:endParaRPr lang="th-TH" sz="3200" b="1" dirty="0">
              <a:solidFill>
                <a:srgbClr val="FF0000"/>
              </a:solidFill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5081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Itim">
      <a:majorFont>
        <a:latin typeface="Itim"/>
        <a:ea typeface=""/>
        <a:cs typeface="Itim"/>
      </a:majorFont>
      <a:minorFont>
        <a:latin typeface="Itim"/>
        <a:ea typeface=""/>
        <a:cs typeface="Iti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 indent="914400" algn="thaiDist">
          <a:defRPr sz="2400" dirty="0" smtClean="0">
            <a:latin typeface="Kanit" pitchFamily="2" charset="-34"/>
            <a:cs typeface="Kanit" pitchFamily="2" charset="-34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Itim">
      <a:majorFont>
        <a:latin typeface="Itim"/>
        <a:ea typeface=""/>
        <a:cs typeface="Itim"/>
      </a:majorFont>
      <a:minorFont>
        <a:latin typeface="Itim"/>
        <a:ea typeface=""/>
        <a:cs typeface="Iti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 indent="914400" algn="thaiDist">
          <a:defRPr sz="2400" dirty="0" smtClean="0">
            <a:latin typeface="Kanit" pitchFamily="2" charset="-34"/>
            <a:cs typeface="Kanit" pitchFamily="2" charset="-34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Itim">
      <a:majorFont>
        <a:latin typeface="Itim"/>
        <a:ea typeface=""/>
        <a:cs typeface="Itim"/>
      </a:majorFont>
      <a:minorFont>
        <a:latin typeface="Itim"/>
        <a:ea typeface=""/>
        <a:cs typeface="Iti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 indent="914400" algn="thaiDist">
          <a:defRPr sz="2400" dirty="0" smtClean="0">
            <a:latin typeface="Kanit" pitchFamily="2" charset="-34"/>
            <a:cs typeface="Kanit" pitchFamily="2" charset="-34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1432</TotalTime>
  <Words>1639</Words>
  <Application>Microsoft Office PowerPoint</Application>
  <PresentationFormat>Custom</PresentationFormat>
  <Paragraphs>205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51</vt:i4>
      </vt:variant>
    </vt:vector>
  </HeadingPairs>
  <TitlesOfParts>
    <vt:vector size="60" baseType="lpstr">
      <vt:lpstr>Arial</vt:lpstr>
      <vt:lpstr>Angsana New</vt:lpstr>
      <vt:lpstr>Itim</vt:lpstr>
      <vt:lpstr>Kodchasan SemiBold</vt:lpstr>
      <vt:lpstr>Kanit</vt:lpstr>
      <vt:lpstr>TH Sarabun New</vt:lpstr>
      <vt:lpstr>ธีมของ Office</vt:lpstr>
      <vt:lpstr>1_ธีมของ Office</vt:lpstr>
      <vt:lpstr>2_ธีมของ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b' b'</dc:creator>
  <cp:lastModifiedBy>Sopin</cp:lastModifiedBy>
  <cp:revision>109</cp:revision>
  <dcterms:created xsi:type="dcterms:W3CDTF">2019-09-17T06:50:48Z</dcterms:created>
  <dcterms:modified xsi:type="dcterms:W3CDTF">2020-03-06T04:00:18Z</dcterms:modified>
</cp:coreProperties>
</file>