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3"/>
  </p:notesMasterIdLst>
  <p:sldIdLst>
    <p:sldId id="355" r:id="rId3"/>
    <p:sldId id="272" r:id="rId4"/>
    <p:sldId id="273" r:id="rId5"/>
    <p:sldId id="275" r:id="rId6"/>
    <p:sldId id="276" r:id="rId7"/>
    <p:sldId id="277" r:id="rId8"/>
    <p:sldId id="278" r:id="rId9"/>
    <p:sldId id="280" r:id="rId10"/>
    <p:sldId id="281" r:id="rId11"/>
    <p:sldId id="282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</p:sldIdLst>
  <p:sldSz cx="12192000" cy="6858000"/>
  <p:notesSz cx="6858000" cy="9144000"/>
  <p:embeddedFontLst>
    <p:embeddedFont>
      <p:font typeface="Angsana New" pitchFamily="18" charset="-34"/>
      <p:regular r:id="rId24"/>
      <p:bold r:id="rId25"/>
      <p:italic r:id="rId26"/>
      <p:boldItalic r:id="rId27"/>
    </p:embeddedFont>
    <p:embeddedFont>
      <p:font typeface="TH Sarabun New" pitchFamily="34" charset="-34"/>
      <p:regular r:id="rId28"/>
      <p:bold r:id="rId29"/>
      <p:italic r:id="rId30"/>
      <p:boldItalic r:id="rId31"/>
    </p:embeddedFont>
    <p:embeddedFont>
      <p:font typeface="Calibri Light" pitchFamily="34" charset="0"/>
      <p:regular r:id="rId32"/>
      <p:italic r:id="rId33"/>
    </p:embeddedFont>
    <p:embeddedFont>
      <p:font typeface="Calibri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4AE0"/>
    <a:srgbClr val="FF6699"/>
    <a:srgbClr val="FFC981"/>
    <a:srgbClr val="FEE2CC"/>
    <a:srgbClr val="FEECBA"/>
    <a:srgbClr val="E4F5FD"/>
    <a:srgbClr val="FBD0D7"/>
    <a:srgbClr val="CCBFDD"/>
    <a:srgbClr val="DAEBC1"/>
    <a:srgbClr val="9598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14" autoAdjust="0"/>
    <p:restoredTop sz="91308" autoAdjust="0"/>
  </p:normalViewPr>
  <p:slideViewPr>
    <p:cSldViewPr snapToGrid="0">
      <p:cViewPr varScale="1">
        <p:scale>
          <a:sx n="88" d="100"/>
          <a:sy n="88" d="100"/>
        </p:scale>
        <p:origin x="-45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C03C1-4B91-4AF0-B4B7-F01974C07879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B6AD2-298F-4D01-A697-8F64326AD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24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88EE-8F23-44DD-9946-A2B57D5D3CF7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6D09-1130-4D0D-A568-025951975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19649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88EE-8F23-44DD-9946-A2B57D5D3CF7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6D09-1130-4D0D-A568-025951975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95694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88EE-8F23-44DD-9946-A2B57D5D3CF7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6D09-1130-4D0D-A568-025951975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183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88EE-8F23-44DD-9946-A2B57D5D3C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6D09-1130-4D0D-A568-0259519754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42940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88EE-8F23-44DD-9946-A2B57D5D3C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6D09-1130-4D0D-A568-0259519754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89680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88EE-8F23-44DD-9946-A2B57D5D3C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6D09-1130-4D0D-A568-0259519754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342962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88EE-8F23-44DD-9946-A2B57D5D3C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6D09-1130-4D0D-A568-0259519754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17050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88EE-8F23-44DD-9946-A2B57D5D3C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6D09-1130-4D0D-A568-0259519754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616787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88EE-8F23-44DD-9946-A2B57D5D3C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6D09-1130-4D0D-A568-0259519754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05541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88EE-8F23-44DD-9946-A2B57D5D3C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6D09-1130-4D0D-A568-0259519754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3827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88EE-8F23-44DD-9946-A2B57D5D3C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6D09-1130-4D0D-A568-0259519754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93679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88EE-8F23-44DD-9946-A2B57D5D3CF7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6D09-1130-4D0D-A568-025951975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81931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88EE-8F23-44DD-9946-A2B57D5D3C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6D09-1130-4D0D-A568-0259519754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04372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88EE-8F23-44DD-9946-A2B57D5D3C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6D09-1130-4D0D-A568-0259519754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8634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88EE-8F23-44DD-9946-A2B57D5D3C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6D09-1130-4D0D-A568-0259519754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66935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88EE-8F23-44DD-9946-A2B57D5D3CF7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6D09-1130-4D0D-A568-025951975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6565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88EE-8F23-44DD-9946-A2B57D5D3CF7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6D09-1130-4D0D-A568-025951975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68001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88EE-8F23-44DD-9946-A2B57D5D3CF7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6D09-1130-4D0D-A568-025951975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63325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88EE-8F23-44DD-9946-A2B57D5D3CF7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6D09-1130-4D0D-A568-025951975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07692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88EE-8F23-44DD-9946-A2B57D5D3CF7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6D09-1130-4D0D-A568-025951975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99461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88EE-8F23-44DD-9946-A2B57D5D3CF7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6D09-1130-4D0D-A568-025951975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98576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88EE-8F23-44DD-9946-A2B57D5D3CF7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6D09-1130-4D0D-A568-025951975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39647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588EE-8F23-44DD-9946-A2B57D5D3CF7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D6D09-1130-4D0D-A568-025951975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9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588EE-8F23-44DD-9946-A2B57D5D3C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D6D09-1130-4D0D-A568-0259519754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47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D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7876863"/>
            <a:chOff x="0" y="0"/>
            <a:chExt cx="12192000" cy="787686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6173" y="3878856"/>
              <a:ext cx="2756356" cy="297936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3878638"/>
              <a:ext cx="1906172" cy="297979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0" y="2342271"/>
              <a:ext cx="7807763" cy="1536367"/>
            </a:xfrm>
            <a:prstGeom prst="rect">
              <a:avLst/>
            </a:prstGeom>
            <a:solidFill>
              <a:srgbClr val="FF5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2627635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69670" y="2756014"/>
              <a:ext cx="776206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7200" b="1" dirty="0" smtClean="0">
                  <a:solidFill>
                    <a:prstClr val="white"/>
                  </a:solidFill>
                  <a:latin typeface="TH Sarabun New" pitchFamily="34" charset="-34"/>
                  <a:cs typeface="TH Sarabun New" pitchFamily="34" charset="-34"/>
                </a:rPr>
                <a:t>เทคโนโลยี</a:t>
              </a:r>
              <a:r>
                <a:rPr lang="th-TH" sz="7200" b="1" dirty="0">
                  <a:solidFill>
                    <a:prstClr val="white"/>
                  </a:solidFill>
                  <a:latin typeface="TH Sarabun New" pitchFamily="34" charset="-34"/>
                  <a:cs typeface="TH Sarabun New" pitchFamily="34" charset="-34"/>
                </a:rPr>
                <a:t> </a:t>
              </a:r>
              <a:r>
                <a:rPr lang="th-TH" sz="7200" b="1" dirty="0" smtClean="0">
                  <a:solidFill>
                    <a:prstClr val="white"/>
                  </a:solidFill>
                  <a:latin typeface="TH Sarabun New" pitchFamily="34" charset="-34"/>
                  <a:cs typeface="TH Sarabun New" pitchFamily="34" charset="-34"/>
                </a:rPr>
                <a:t>(วิทยาการคำนวณ)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7763" y="2627635"/>
              <a:ext cx="4384237" cy="4230365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4787007" y="2998604"/>
              <a:ext cx="2874506" cy="4878259"/>
              <a:chOff x="4787007" y="2998604"/>
              <a:chExt cx="2874506" cy="4878259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5299342" y="2998604"/>
                <a:ext cx="2004075" cy="4878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31100" b="1" dirty="0" smtClean="0">
                    <a:solidFill>
                      <a:srgbClr val="FF0000"/>
                    </a:solidFill>
                    <a:latin typeface="TH Sarabun New" pitchFamily="34" charset="-34"/>
                    <a:cs typeface="TH Sarabun New" pitchFamily="34" charset="-34"/>
                  </a:rPr>
                  <a:t>๑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787007" y="4078475"/>
                <a:ext cx="287450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sz="4000" b="1" dirty="0" smtClean="0">
                    <a:solidFill>
                      <a:prstClr val="black"/>
                    </a:solidFill>
                    <a:latin typeface="TH Sarabun New" pitchFamily="34" charset="-34"/>
                    <a:cs typeface="TH Sarabun New" pitchFamily="34" charset="-34"/>
                  </a:rPr>
                  <a:t>ชั้นประถมศึกษาปีที่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890657" y="275336"/>
              <a:ext cx="4329842" cy="584776"/>
              <a:chOff x="6890657" y="275336"/>
              <a:chExt cx="4329842" cy="584776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6890657" y="275336"/>
                <a:ext cx="4329842" cy="5559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white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942095" y="275337"/>
                <a:ext cx="42675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3200" b="1" dirty="0">
                    <a:solidFill>
                      <a:srgbClr val="484AE0"/>
                    </a:solidFill>
                    <a:latin typeface="TH Sarabun New" pitchFamily="34" charset="-34"/>
                    <a:cs typeface="TH Sarabun New" pitchFamily="34" charset="-34"/>
                  </a:rPr>
                  <a:t>สถาบันพัฒนาคุณภาพวิชาการ (พว.)</a:t>
                </a:r>
                <a:endParaRPr lang="th-TH" sz="3200" b="1" dirty="0" smtClean="0">
                  <a:solidFill>
                    <a:srgbClr val="484AE0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4929" y="199792"/>
              <a:ext cx="723803" cy="664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66255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144712" y="4218119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	</a:t>
            </a:r>
            <a:b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	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18520" y="959804"/>
            <a:ext cx="6234399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นักเรียนเลือกหัวข้อต่อไปนี้มาเล่าเรื่องให้เพื่อนฟัง</a:t>
            </a:r>
            <a:endParaRPr lang="th-TH" sz="3600" b="1" dirty="0">
              <a:solidFill>
                <a:schemeClr val="tx1">
                  <a:lumMod val="85000"/>
                  <a:lumOff val="1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422826" y="272582"/>
            <a:ext cx="4258410" cy="924916"/>
            <a:chOff x="2835812" y="306664"/>
            <a:chExt cx="4258410" cy="924916"/>
          </a:xfrm>
        </p:grpSpPr>
        <p:sp>
          <p:nvSpPr>
            <p:cNvPr id="27" name="Rounded Rectangle 26"/>
            <p:cNvSpPr/>
            <p:nvPr/>
          </p:nvSpPr>
          <p:spPr>
            <a:xfrm>
              <a:off x="2835814" y="526630"/>
              <a:ext cx="4258408" cy="663199"/>
            </a:xfrm>
            <a:prstGeom prst="roundRect">
              <a:avLst>
                <a:gd name="adj" fmla="val 50000"/>
              </a:avLst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519631" y="436730"/>
              <a:ext cx="2574590" cy="663199"/>
            </a:xfrm>
            <a:prstGeom prst="roundRect">
              <a:avLst>
                <a:gd name="adj" fmla="val 50000"/>
              </a:avLst>
            </a:prstGeom>
            <a:solidFill>
              <a:srgbClr val="FFC9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rgbClr val="D5DFA2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835812" y="438316"/>
              <a:ext cx="2144261" cy="663199"/>
            </a:xfrm>
            <a:prstGeom prst="roundRect">
              <a:avLst>
                <a:gd name="adj" fmla="val 50000"/>
              </a:avLst>
            </a:prstGeom>
            <a:solidFill>
              <a:srgbClr val="C3D7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rgbClr val="D5DFA2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2933684" y="434831"/>
              <a:ext cx="4160537" cy="402278"/>
            </a:xfrm>
            <a:custGeom>
              <a:avLst/>
              <a:gdLst>
                <a:gd name="connsiteX0" fmla="*/ 233728 w 6422504"/>
                <a:gd name="connsiteY0" fmla="*/ 0 h 402278"/>
                <a:gd name="connsiteX1" fmla="*/ 6090904 w 6422504"/>
                <a:gd name="connsiteY1" fmla="*/ 0 h 402278"/>
                <a:gd name="connsiteX2" fmla="*/ 6422504 w 6422504"/>
                <a:gd name="connsiteY2" fmla="*/ 331600 h 402278"/>
                <a:gd name="connsiteX3" fmla="*/ 6422503 w 6422504"/>
                <a:gd name="connsiteY3" fmla="*/ 331600 h 402278"/>
                <a:gd name="connsiteX4" fmla="*/ 6408234 w 6422504"/>
                <a:gd name="connsiteY4" fmla="*/ 402278 h 402278"/>
                <a:gd name="connsiteX5" fmla="*/ 331195 w 6422504"/>
                <a:gd name="connsiteY5" fmla="*/ 402278 h 402278"/>
                <a:gd name="connsiteX6" fmla="*/ 20101 w 6422504"/>
                <a:gd name="connsiteY6" fmla="*/ 196072 h 402278"/>
                <a:gd name="connsiteX7" fmla="*/ 0 w 6422504"/>
                <a:gd name="connsiteY7" fmla="*/ 96506 h 402278"/>
                <a:gd name="connsiteX8" fmla="*/ 48327 w 6422504"/>
                <a:gd name="connsiteY8" fmla="*/ 56632 h 402278"/>
                <a:gd name="connsiteX9" fmla="*/ 233728 w 6422504"/>
                <a:gd name="connsiteY9" fmla="*/ 0 h 40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22504" h="402278">
                  <a:moveTo>
                    <a:pt x="233728" y="0"/>
                  </a:moveTo>
                  <a:lnTo>
                    <a:pt x="6090904" y="0"/>
                  </a:lnTo>
                  <a:cubicBezTo>
                    <a:pt x="6274042" y="0"/>
                    <a:pt x="6422504" y="148462"/>
                    <a:pt x="6422504" y="331600"/>
                  </a:cubicBezTo>
                  <a:lnTo>
                    <a:pt x="6422503" y="331600"/>
                  </a:lnTo>
                  <a:lnTo>
                    <a:pt x="6408234" y="402278"/>
                  </a:lnTo>
                  <a:lnTo>
                    <a:pt x="331195" y="402278"/>
                  </a:lnTo>
                  <a:cubicBezTo>
                    <a:pt x="191346" y="402278"/>
                    <a:pt x="71356" y="317251"/>
                    <a:pt x="20101" y="196072"/>
                  </a:cubicBezTo>
                  <a:lnTo>
                    <a:pt x="0" y="96506"/>
                  </a:lnTo>
                  <a:lnTo>
                    <a:pt x="48327" y="56632"/>
                  </a:lnTo>
                  <a:cubicBezTo>
                    <a:pt x="101251" y="20878"/>
                    <a:pt x="165051" y="0"/>
                    <a:pt x="23372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4460622" y="441860"/>
              <a:ext cx="651075" cy="665098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13963" y="308250"/>
              <a:ext cx="142539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600" b="1" dirty="0" smtClean="0">
                  <a:solidFill>
                    <a:srgbClr val="62A1D7"/>
                  </a:solidFill>
                  <a:latin typeface="TH Sarabun New" pitchFamily="34" charset="-34"/>
                  <a:cs typeface="TH Sarabun New" pitchFamily="34" charset="-34"/>
                </a:rPr>
                <a:t>กิจกรรมที่</a:t>
              </a:r>
              <a:endParaRPr lang="th-TH" sz="3600" dirty="0" smtClean="0">
                <a:solidFill>
                  <a:srgbClr val="62A1D7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70781" y="306664"/>
              <a:ext cx="155683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เล่าสู่กันฟัง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484085" y="306664"/>
              <a:ext cx="61427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2</a:t>
              </a:r>
              <a:r>
                <a:rPr lang="en-US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.</a:t>
              </a:r>
              <a:r>
                <a:rPr lang="th-TH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1</a:t>
              </a:r>
              <a:endParaRPr lang="th-TH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453" y="1923689"/>
            <a:ext cx="4771842" cy="289459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26850" y="5718322"/>
            <a:ext cx="10984853" cy="823991"/>
            <a:chOff x="1372317" y="5990342"/>
            <a:chExt cx="10984853" cy="823991"/>
          </a:xfrm>
        </p:grpSpPr>
        <p:sp>
          <p:nvSpPr>
            <p:cNvPr id="21" name="Rounded Rectangle 20"/>
            <p:cNvSpPr/>
            <p:nvPr/>
          </p:nvSpPr>
          <p:spPr>
            <a:xfrm>
              <a:off x="1372317" y="6014292"/>
              <a:ext cx="10984853" cy="800041"/>
            </a:xfrm>
            <a:prstGeom prst="roundRect">
              <a:avLst>
                <a:gd name="adj" fmla="val 37043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372317" y="6128534"/>
              <a:ext cx="603249" cy="532089"/>
            </a:xfrm>
            <a:prstGeom prst="ellipse">
              <a:avLst/>
            </a:prstGeom>
            <a:solidFill>
              <a:srgbClr val="FFC9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67174" y="5990342"/>
              <a:ext cx="1028999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3200" dirty="0" smtClean="0">
                  <a:latin typeface="TH Sarabun New" pitchFamily="34" charset="-34"/>
                  <a:cs typeface="TH Sarabun New" pitchFamily="34" charset="-34"/>
                </a:rPr>
                <a:t>หากจะให้การเล่าเรื่องของนักเรียนน่าสนใจยิ่งขึ้น นักเรียนจะใช้วิธีการใดมาประกอบการเล่าเรื่อง</a:t>
              </a:r>
              <a:endParaRPr lang="th-TH" sz="3200" dirty="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22251" y="6102566"/>
              <a:ext cx="412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H Sarabun New" pitchFamily="34" charset="-34"/>
                  <a:cs typeface="TH Sarabun New" pitchFamily="34" charset="-34"/>
                </a:rPr>
                <a:t>?</a:t>
              </a:r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9" y="167134"/>
            <a:ext cx="723803" cy="66410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632980" y="1474089"/>
            <a:ext cx="2071891" cy="679589"/>
            <a:chOff x="366596" y="1975264"/>
            <a:chExt cx="2071891" cy="679589"/>
          </a:xfrm>
        </p:grpSpPr>
        <p:sp>
          <p:nvSpPr>
            <p:cNvPr id="35" name="Rounded Rectangle 34"/>
            <p:cNvSpPr/>
            <p:nvPr/>
          </p:nvSpPr>
          <p:spPr>
            <a:xfrm>
              <a:off x="407162" y="1975264"/>
              <a:ext cx="2031325" cy="657768"/>
            </a:xfrm>
            <a:prstGeom prst="roundRect">
              <a:avLst>
                <a:gd name="adj" fmla="val 49751"/>
              </a:avLst>
            </a:prstGeom>
            <a:solidFill>
              <a:schemeClr val="accent2"/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66596" y="2008522"/>
              <a:ext cx="20714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งานลอยกระทง	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649051" y="2378464"/>
            <a:ext cx="2118971" cy="668572"/>
            <a:chOff x="407162" y="1975264"/>
            <a:chExt cx="2118971" cy="668572"/>
          </a:xfrm>
        </p:grpSpPr>
        <p:sp>
          <p:nvSpPr>
            <p:cNvPr id="43" name="Rounded Rectangle 42"/>
            <p:cNvSpPr/>
            <p:nvPr/>
          </p:nvSpPr>
          <p:spPr>
            <a:xfrm>
              <a:off x="407162" y="1975264"/>
              <a:ext cx="2031325" cy="647173"/>
            </a:xfrm>
            <a:prstGeom prst="roundRect">
              <a:avLst>
                <a:gd name="adj" fmla="val 4975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54732" y="1997505"/>
              <a:ext cx="20714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36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ของเล่นที่ชอบ </a:t>
              </a:r>
              <a:r>
                <a:rPr lang="th-TH" sz="3600" b="1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	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448339" y="3273918"/>
            <a:ext cx="2527460" cy="668572"/>
            <a:chOff x="407162" y="1975264"/>
            <a:chExt cx="2527460" cy="668572"/>
          </a:xfrm>
        </p:grpSpPr>
        <p:sp>
          <p:nvSpPr>
            <p:cNvPr id="46" name="Rounded Rectangle 45"/>
            <p:cNvSpPr/>
            <p:nvPr/>
          </p:nvSpPr>
          <p:spPr>
            <a:xfrm>
              <a:off x="407162" y="1975264"/>
              <a:ext cx="2441174" cy="565922"/>
            </a:xfrm>
            <a:prstGeom prst="roundRect">
              <a:avLst>
                <a:gd name="adj" fmla="val 49751"/>
              </a:avLst>
            </a:prstGeom>
            <a:solidFill>
              <a:srgbClr val="FF6699"/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08958" y="1997505"/>
              <a:ext cx="24256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36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จักรยานที่เคยพบ </a:t>
              </a:r>
              <a:r>
                <a:rPr lang="th-TH" sz="3600" b="1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	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07162" y="4960344"/>
            <a:ext cx="4972209" cy="668572"/>
            <a:chOff x="407162" y="1975264"/>
            <a:chExt cx="2527460" cy="668572"/>
          </a:xfrm>
        </p:grpSpPr>
        <p:sp>
          <p:nvSpPr>
            <p:cNvPr id="49" name="Rounded Rectangle 48"/>
            <p:cNvSpPr/>
            <p:nvPr/>
          </p:nvSpPr>
          <p:spPr>
            <a:xfrm>
              <a:off x="407162" y="1975264"/>
              <a:ext cx="2441174" cy="565922"/>
            </a:xfrm>
            <a:prstGeom prst="roundRect">
              <a:avLst>
                <a:gd name="adj" fmla="val 49751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08958" y="1997505"/>
              <a:ext cx="24256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36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วิธีการจัดเก็บห้องเรียนให้เรียบร้อย </a:t>
              </a:r>
              <a:r>
                <a:rPr lang="th-TH" sz="3600" b="1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	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010136" y="4092100"/>
            <a:ext cx="3318488" cy="1213650"/>
            <a:chOff x="161881" y="1975265"/>
            <a:chExt cx="3318488" cy="1213650"/>
          </a:xfrm>
        </p:grpSpPr>
        <p:sp>
          <p:nvSpPr>
            <p:cNvPr id="52" name="Rounded Rectangle 51"/>
            <p:cNvSpPr/>
            <p:nvPr/>
          </p:nvSpPr>
          <p:spPr>
            <a:xfrm>
              <a:off x="407162" y="1975265"/>
              <a:ext cx="2826868" cy="565922"/>
            </a:xfrm>
            <a:prstGeom prst="roundRect">
              <a:avLst>
                <a:gd name="adj" fmla="val 49751"/>
              </a:avLst>
            </a:prstGeom>
            <a:solidFill>
              <a:srgbClr val="00B050"/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61881" y="1988586"/>
              <a:ext cx="33184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การทำอาหารที่ชอบ</a:t>
              </a:r>
            </a:p>
            <a:p>
              <a:pPr algn="ctr"/>
              <a:r>
                <a:rPr lang="th-TH" sz="3600" b="1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	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00371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684021" y="437525"/>
            <a:ext cx="8716348" cy="705475"/>
          </a:xfrm>
          <a:prstGeom prst="rect">
            <a:avLst/>
          </a:prstGeom>
          <a:solidFill>
            <a:srgbClr val="7D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1857" y="369678"/>
            <a:ext cx="8010526" cy="854080"/>
          </a:xfrm>
          <a:prstGeom prst="rect">
            <a:avLst/>
          </a:prstGeom>
          <a:noFill/>
          <a:effectLst>
            <a:glow rad="533400">
              <a:schemeClr val="bg1"/>
            </a:glow>
          </a:effectLst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3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แบบพัฒนาทักษะในการทำข้อสอบปรนัยเพื่อประเมินผล</a:t>
            </a:r>
            <a:r>
              <a:rPr lang="th-TH" sz="36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ตัวชี้วัด</a:t>
            </a:r>
            <a:endParaRPr lang="th-TH" sz="3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5164" y="2105046"/>
            <a:ext cx="5516254" cy="43858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ข้อใดหมายถึงข้อมูล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สิ่งที่เกิดขึ้นเป็นประจำทุกวัน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สิ่งที่รับรู้ผ่านประสาทสัมผัสทั้งห้า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สิ่งที่สามารถจับต้องและนับจำนวนได้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2776" y="1305165"/>
            <a:ext cx="81644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400" b="1" dirty="0">
                <a:solidFill>
                  <a:srgbClr val="484AE0"/>
                </a:solidFill>
                <a:latin typeface="TH Sarabun New" pitchFamily="34" charset="-34"/>
                <a:cs typeface="TH Sarabun New" pitchFamily="34" charset="-34"/>
              </a:rPr>
              <a:t>หน่วยงานเรียนรู้ที่ </a:t>
            </a:r>
            <a:r>
              <a:rPr lang="th-TH" sz="4400" b="1" dirty="0" smtClean="0">
                <a:solidFill>
                  <a:srgbClr val="484AE0"/>
                </a:solidFill>
                <a:latin typeface="TH Sarabun New" pitchFamily="34" charset="-34"/>
                <a:cs typeface="TH Sarabun New" pitchFamily="34" charset="-34"/>
              </a:rPr>
              <a:t>2 ข้อมูล</a:t>
            </a:r>
            <a:r>
              <a:rPr lang="th-TH" sz="4400" b="1" dirty="0">
                <a:solidFill>
                  <a:srgbClr val="484AE0"/>
                </a:solidFill>
                <a:latin typeface="TH Sarabun New" pitchFamily="34" charset="-34"/>
                <a:cs typeface="TH Sarabun New" pitchFamily="34" charset="-34"/>
              </a:rPr>
              <a:t>และเทคโนโลยี</a:t>
            </a:r>
            <a:r>
              <a:rPr lang="th-TH" sz="4400" b="1" dirty="0" smtClean="0">
                <a:solidFill>
                  <a:srgbClr val="484AE0"/>
                </a:solidFill>
                <a:latin typeface="TH Sarabun New" pitchFamily="34" charset="-34"/>
                <a:cs typeface="TH Sarabun New" pitchFamily="34" charset="-34"/>
              </a:rPr>
              <a:t>สารสนเทศ</a:t>
            </a:r>
            <a:endParaRPr lang="th-TH" sz="4400" b="1" dirty="0">
              <a:solidFill>
                <a:srgbClr val="484AE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54489" y="4749728"/>
            <a:ext cx="570080" cy="57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42194" y="2202823"/>
            <a:ext cx="5902107" cy="2372528"/>
            <a:chOff x="6042194" y="2202823"/>
            <a:chExt cx="5902107" cy="2372528"/>
          </a:xfrm>
        </p:grpSpPr>
        <p:sp>
          <p:nvSpPr>
            <p:cNvPr id="24" name="Rounded Rectangular Callout 23"/>
            <p:cNvSpPr/>
            <p:nvPr/>
          </p:nvSpPr>
          <p:spPr>
            <a:xfrm>
              <a:off x="6042194" y="2202823"/>
              <a:ext cx="5902107" cy="2292060"/>
            </a:xfrm>
            <a:prstGeom prst="wedgeRoundRectCallout">
              <a:avLst>
                <a:gd name="adj1" fmla="val 32324"/>
                <a:gd name="adj2" fmla="val 7198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00343" y="2267027"/>
              <a:ext cx="5758308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600" b="1" dirty="0" smtClean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  <a:t>ตอบ 2)</a:t>
              </a:r>
              <a:r>
                <a:rPr lang="th-TH" sz="3600" b="1" dirty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  <a:t> </a:t>
              </a:r>
              <a:r>
                <a:rPr lang="th-TH" sz="3600" b="1" dirty="0" smtClean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  <a:t>เพราะข้อมูลเป็นสิ่งที่เราสามารถรับรู้</a:t>
              </a:r>
              <a:br>
                <a:rPr lang="th-TH" sz="3600" b="1" dirty="0" smtClean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</a:br>
              <a:r>
                <a:rPr lang="th-TH" sz="3600" b="1" dirty="0" smtClean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  <a:t>ผ่านประสาทสัมผัสทั้งห้าคือ การมองเห็น </a:t>
              </a:r>
              <a:br>
                <a:rPr lang="th-TH" sz="3600" b="1" dirty="0" smtClean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</a:br>
              <a:r>
                <a:rPr lang="th-TH" sz="3600" b="1" dirty="0" smtClean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  <a:t>การได้กลิ่น การรับรส การฟังเสียง</a:t>
              </a:r>
              <a:br>
                <a:rPr lang="th-TH" sz="3600" b="1" dirty="0" smtClean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</a:br>
              <a:r>
                <a:rPr lang="th-TH" sz="3600" b="1" dirty="0" smtClean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  <a:t>และการสัมผัส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76" y="163345"/>
            <a:ext cx="839586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657" y="163345"/>
            <a:ext cx="739422" cy="1371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685" y="5034768"/>
            <a:ext cx="1441227" cy="14690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9" y="167134"/>
            <a:ext cx="723803" cy="6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4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5164" y="1114446"/>
            <a:ext cx="5992346" cy="43858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 startAt="2"/>
            </a:pPr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ข้อใดกล่าวถึงข้อมูลเกี่ยวกับสัตว์ได้ถูกต้อง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เต่าชอบกินเนื้อเป็นอาหาร อาศัยอยู่ในป่า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แมวเป็นสัตว์เลี้ยงลูกด้วยน้ำนม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ปลาทองเป็นสัตว์น้ำเค็ม</a:t>
            </a:r>
          </a:p>
        </p:txBody>
      </p:sp>
      <p:sp>
        <p:nvSpPr>
          <p:cNvPr id="9" name="Oval 8"/>
          <p:cNvSpPr/>
          <p:nvPr/>
        </p:nvSpPr>
        <p:spPr>
          <a:xfrm>
            <a:off x="1043683" y="3702729"/>
            <a:ext cx="570080" cy="57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031678" y="1300149"/>
            <a:ext cx="4409208" cy="2935835"/>
            <a:chOff x="7031678" y="1300149"/>
            <a:chExt cx="4409208" cy="2935835"/>
          </a:xfrm>
        </p:grpSpPr>
        <p:sp>
          <p:nvSpPr>
            <p:cNvPr id="24" name="Rounded Rectangular Callout 23"/>
            <p:cNvSpPr/>
            <p:nvPr/>
          </p:nvSpPr>
          <p:spPr>
            <a:xfrm>
              <a:off x="7031678" y="1300149"/>
              <a:ext cx="4409208" cy="2872677"/>
            </a:xfrm>
            <a:prstGeom prst="wedgeRoundRectCallout">
              <a:avLst>
                <a:gd name="adj1" fmla="val 39360"/>
                <a:gd name="adj2" fmla="val 78677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59548" y="1373662"/>
              <a:ext cx="4281338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600" b="1" dirty="0" smtClean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  <a:t>ตอบ 2)</a:t>
              </a:r>
            </a:p>
            <a:p>
              <a:r>
                <a:rPr lang="th-TH" sz="3600" b="1" dirty="0" smtClean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  <a:t>เพราะแมวจัดอยู่ในกลุ่มของสัตว์เลี้ยงลูกด้วยน้ำนม ส่วนเต่าชอบกินพืชเป็นอาหาร และปลาทองเป็นสัตว์น้ำจืด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851" y="5034768"/>
            <a:ext cx="1441227" cy="146909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3670" y="0"/>
            <a:ext cx="12195669" cy="640080"/>
          </a:xfrm>
          <a:prstGeom prst="rect">
            <a:avLst/>
          </a:prstGeom>
          <a:solidFill>
            <a:srgbClr val="7D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1	</a:t>
            </a:r>
            <a:r>
              <a:rPr lang="en-US" sz="44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2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3	4	5	6	7	8	9	10</a:t>
            </a:r>
            <a:endParaRPr lang="en-US" sz="3600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9" y="167134"/>
            <a:ext cx="723803" cy="6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5164" y="1114446"/>
            <a:ext cx="7569701" cy="43858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 startAt="3"/>
            </a:pPr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การรับรู้อากาศเย็นจะสามารถรับรู้ผ่านประสาทสัมผัสใด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ผิวหนัง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จมูก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ตา</a:t>
            </a:r>
          </a:p>
        </p:txBody>
      </p:sp>
      <p:sp>
        <p:nvSpPr>
          <p:cNvPr id="9" name="Oval 8"/>
          <p:cNvSpPr/>
          <p:nvPr/>
        </p:nvSpPr>
        <p:spPr>
          <a:xfrm>
            <a:off x="1054569" y="2611270"/>
            <a:ext cx="570080" cy="57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166" y="5034768"/>
            <a:ext cx="1441227" cy="146909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3670" y="0"/>
            <a:ext cx="12195669" cy="640080"/>
          </a:xfrm>
          <a:prstGeom prst="rect">
            <a:avLst/>
          </a:prstGeom>
          <a:solidFill>
            <a:srgbClr val="7D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1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2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4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3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4	5	6	7	8	9	10</a:t>
            </a:r>
            <a:endParaRPr lang="en-US" sz="3600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22772" y="2642425"/>
            <a:ext cx="6113313" cy="1569660"/>
            <a:chOff x="5022772" y="2642425"/>
            <a:chExt cx="6113313" cy="1569660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5022772" y="2642425"/>
              <a:ext cx="6113313" cy="1516380"/>
            </a:xfrm>
            <a:prstGeom prst="wedgeRoundRectCallout">
              <a:avLst>
                <a:gd name="adj1" fmla="val 44111"/>
                <a:gd name="adj2" fmla="val 101761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67081" y="2642425"/>
              <a:ext cx="604364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 smtClean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  <a:t>ตอบ 1)</a:t>
              </a:r>
            </a:p>
            <a:p>
              <a:r>
                <a:rPr lang="th-TH" sz="3200" b="1" dirty="0" smtClean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  <a:t>เพราะผิวหนังให้ความรู้สึกสัมผัสทางกายหรือเรียกว่า</a:t>
              </a:r>
              <a:br>
                <a:rPr lang="th-TH" sz="3200" b="1" dirty="0" smtClean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</a:br>
              <a:r>
                <a:rPr lang="th-TH" sz="3200" b="1" dirty="0" smtClean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  <a:t>กายสัมผัส เช่น ความเย็น ความอบอุ่น ความเจ็บปวด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9" y="167134"/>
            <a:ext cx="723803" cy="6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5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5164" y="1114446"/>
            <a:ext cx="541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 startAt="4"/>
            </a:pPr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ข้อใดเป็นข้อมูลเกี่ยวข้องกับสถานที่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กล่องใส่ดินสอลายการ์ตูน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สวนสัตว์เปิดเป็นแหล่งท่องเที่ยว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มะม่วงของไทยมีหลากหลายพันธุ์</a:t>
            </a:r>
          </a:p>
        </p:txBody>
      </p:sp>
      <p:sp>
        <p:nvSpPr>
          <p:cNvPr id="9" name="Oval 8"/>
          <p:cNvSpPr/>
          <p:nvPr/>
        </p:nvSpPr>
        <p:spPr>
          <a:xfrm>
            <a:off x="1054569" y="3727600"/>
            <a:ext cx="570080" cy="57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687" y="5034768"/>
            <a:ext cx="1441227" cy="146909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3670" y="0"/>
            <a:ext cx="12195669" cy="640080"/>
          </a:xfrm>
          <a:prstGeom prst="rect">
            <a:avLst/>
          </a:prstGeom>
          <a:solidFill>
            <a:srgbClr val="7D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1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2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3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4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4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5	6	7	8	9	10</a:t>
            </a:r>
            <a:endParaRPr lang="en-US" sz="3600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411706" y="2299081"/>
            <a:ext cx="4931208" cy="1785112"/>
            <a:chOff x="6411706" y="1591491"/>
            <a:chExt cx="4931208" cy="1785112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6411706" y="1591491"/>
              <a:ext cx="4931208" cy="1785112"/>
            </a:xfrm>
            <a:prstGeom prst="wedgeRoundRectCallout">
              <a:avLst>
                <a:gd name="adj1" fmla="val 32608"/>
                <a:gd name="adj2" fmla="val 94305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75377" y="1735004"/>
              <a:ext cx="484740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 smtClean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  <a:t>ตอบ 2)</a:t>
              </a:r>
              <a:r>
                <a:rPr lang="th-TH" sz="3200" b="1" dirty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  <a:t> </a:t>
              </a:r>
              <a:r>
                <a:rPr lang="th-TH" sz="3200" b="1" dirty="0" smtClean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  <a:t>เพราะข้อมูลที่เกี่ยวข้องกับสถานที่เป็นรายละเอียดต่าง ๆ ที่บ่งบอกถึงลักษณะของสถานที่นั้น ๆ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9" y="167134"/>
            <a:ext cx="723803" cy="6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6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5164" y="1114446"/>
            <a:ext cx="6074099" cy="4108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5"/>
            </a:pPr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ข้อมูลใดไม่ควรเปิดเผยให้คนแปลกหน้ารับรู้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ชื่อผู้ปกครอง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ชื่อโรงเรียน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ที่อยู่</a:t>
            </a:r>
          </a:p>
        </p:txBody>
      </p:sp>
      <p:sp>
        <p:nvSpPr>
          <p:cNvPr id="9" name="Oval 8"/>
          <p:cNvSpPr/>
          <p:nvPr/>
        </p:nvSpPr>
        <p:spPr>
          <a:xfrm>
            <a:off x="1054569" y="4538711"/>
            <a:ext cx="570080" cy="57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851" y="5034768"/>
            <a:ext cx="1441227" cy="146909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3670" y="0"/>
            <a:ext cx="12195669" cy="640080"/>
          </a:xfrm>
          <a:prstGeom prst="rect">
            <a:avLst/>
          </a:prstGeom>
          <a:solidFill>
            <a:srgbClr val="7D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1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2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3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4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4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5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6	7	8	9	10</a:t>
            </a:r>
            <a:endParaRPr lang="en-US" sz="3600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132320" y="2819400"/>
            <a:ext cx="4623758" cy="1613732"/>
            <a:chOff x="7132320" y="2819400"/>
            <a:chExt cx="4623758" cy="1613732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7132320" y="2819400"/>
              <a:ext cx="4623758" cy="1478280"/>
            </a:xfrm>
            <a:prstGeom prst="wedgeRoundRectCallout">
              <a:avLst>
                <a:gd name="adj1" fmla="val 33409"/>
                <a:gd name="adj2" fmla="val 100824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87984" y="2863472"/>
              <a:ext cx="44027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 smtClean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  <a:t>ตอบ 3)</a:t>
              </a:r>
              <a:r>
                <a:rPr lang="th-TH" sz="3200" b="1" dirty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  <a:t> </a:t>
              </a:r>
              <a:r>
                <a:rPr lang="th-TH" sz="3200" b="1" dirty="0" smtClean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  <a:t>เพราะที่อยู่ไม่ควรเปิดเผย</a:t>
              </a:r>
              <a:br>
                <a:rPr lang="th-TH" sz="3200" b="1" dirty="0" smtClean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</a:br>
              <a:r>
                <a:rPr lang="th-TH" sz="3200" b="1" dirty="0" smtClean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  <a:t>ให้คนแปลกหน้ารับรู้ อาจตกเป็นเหยื่อของมิจฉาชีพได้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9" y="167134"/>
            <a:ext cx="723803" cy="6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8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5164" y="1106826"/>
            <a:ext cx="4650632" cy="4108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ราคาสินค้าเป็นข้อมูลประเภทใด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ตัวหนังสือ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ตัวเลข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เสียง</a:t>
            </a:r>
          </a:p>
        </p:txBody>
      </p:sp>
      <p:sp>
        <p:nvSpPr>
          <p:cNvPr id="9" name="Oval 8"/>
          <p:cNvSpPr/>
          <p:nvPr/>
        </p:nvSpPr>
        <p:spPr>
          <a:xfrm>
            <a:off x="1054569" y="3451860"/>
            <a:ext cx="570080" cy="57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393" y="4817054"/>
            <a:ext cx="1441227" cy="146909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3670" y="0"/>
            <a:ext cx="12195669" cy="640080"/>
          </a:xfrm>
          <a:prstGeom prst="rect">
            <a:avLst/>
          </a:prstGeom>
          <a:solidFill>
            <a:srgbClr val="7D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1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2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3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4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5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4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6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7	8	9	10</a:t>
            </a:r>
            <a:endParaRPr lang="en-US" sz="3600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75960" y="1720473"/>
            <a:ext cx="5980118" cy="2149186"/>
            <a:chOff x="5775960" y="1720473"/>
            <a:chExt cx="5980118" cy="2149186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5775960" y="1720473"/>
              <a:ext cx="5980118" cy="2122184"/>
            </a:xfrm>
            <a:prstGeom prst="wedgeRoundRectCallout">
              <a:avLst>
                <a:gd name="adj1" fmla="val 31522"/>
                <a:gd name="adj2" fmla="val 87147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20465" y="1807556"/>
              <a:ext cx="5935613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 smtClean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  <a:t>ตอบ 2)</a:t>
              </a:r>
              <a:r>
                <a:rPr lang="th-TH" sz="3200" b="1" dirty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  <a:t> </a:t>
              </a:r>
              <a:r>
                <a:rPr lang="th-TH" sz="3200" b="1" dirty="0" smtClean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  <a:t>เพราะราคาสินค้าเป็นข้อมูลประเภทตัวเลข</a:t>
              </a:r>
            </a:p>
            <a:p>
              <a:pPr algn="ctr"/>
              <a:r>
                <a:rPr lang="th-TH" sz="3200" b="1" dirty="0" smtClean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  <a:t>ที่ประกอบด้วย 0-9 ที่สามารถคำนวณได้</a:t>
              </a:r>
            </a:p>
            <a:p>
              <a:pPr algn="ctr"/>
              <a:r>
                <a:rPr lang="th-TH" sz="3200" b="1" dirty="0" smtClean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  <a:t>ส่วนตัวหนังสือเป็นข้อมูลประเภทตัวอักษร</a:t>
              </a:r>
            </a:p>
            <a:p>
              <a:pPr algn="ctr"/>
              <a:r>
                <a:rPr lang="th-TH" sz="3200" b="1" dirty="0" smtClean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  <a:t>และเสียงเป็นข้อมูลประเภทเสียง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9" y="167134"/>
            <a:ext cx="723803" cy="6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5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5163" y="1106826"/>
            <a:ext cx="591069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7"/>
            </a:pPr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ข้อใดเป็นแหล่งข้อมูลใกล้ตัวนักเรียนที่สุด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ห้องสมุด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สวนสัตว์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ทะเลบางแสน</a:t>
            </a:r>
          </a:p>
        </p:txBody>
      </p:sp>
      <p:sp>
        <p:nvSpPr>
          <p:cNvPr id="9" name="Oval 8"/>
          <p:cNvSpPr/>
          <p:nvPr/>
        </p:nvSpPr>
        <p:spPr>
          <a:xfrm>
            <a:off x="1021913" y="2349304"/>
            <a:ext cx="570080" cy="57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37" y="4882368"/>
            <a:ext cx="1441227" cy="146909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3670" y="0"/>
            <a:ext cx="12195669" cy="640080"/>
          </a:xfrm>
          <a:prstGeom prst="rect">
            <a:avLst/>
          </a:prstGeom>
          <a:solidFill>
            <a:srgbClr val="7D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1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2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3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4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5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6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4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7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8	9	10</a:t>
            </a:r>
            <a:endParaRPr lang="en-US" sz="3600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233160" y="2569805"/>
            <a:ext cx="5300254" cy="1569660"/>
            <a:chOff x="6233160" y="2569805"/>
            <a:chExt cx="5300254" cy="1569660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6233160" y="2590800"/>
              <a:ext cx="5098869" cy="1440180"/>
            </a:xfrm>
            <a:prstGeom prst="wedgeRoundRectCallout">
              <a:avLst>
                <a:gd name="adj1" fmla="val 38246"/>
                <a:gd name="adj2" fmla="val 103325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82294" y="2569805"/>
              <a:ext cx="51511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 smtClean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  <a:t>ตอบ 1) เพราะห้องสมุดนักเรียนสามารถใช้บริการค้นหาความรู้ได้ง่ายและสะดวก สามารถเข้าใช้บริการได้ทุกวัน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9" y="167134"/>
            <a:ext cx="723803" cy="6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7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5163" y="1114446"/>
            <a:ext cx="997106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8"/>
            </a:pPr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หากนักเรียนต้องการทราบข้อมูลเกี่ยวกับเครื่องดนตรี</a:t>
            </a:r>
            <a:b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ควรสอบถามบุคคลใดมากที่สุด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เพื่อน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ผู้ปกครอง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ครูสอนดนตรี</a:t>
            </a:r>
          </a:p>
        </p:txBody>
      </p:sp>
      <p:sp>
        <p:nvSpPr>
          <p:cNvPr id="9" name="Oval 8"/>
          <p:cNvSpPr/>
          <p:nvPr/>
        </p:nvSpPr>
        <p:spPr>
          <a:xfrm>
            <a:off x="1054569" y="5362634"/>
            <a:ext cx="570080" cy="57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173" y="5034768"/>
            <a:ext cx="1441227" cy="146909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3670" y="0"/>
            <a:ext cx="12195669" cy="640080"/>
          </a:xfrm>
          <a:prstGeom prst="rect">
            <a:avLst/>
          </a:prstGeom>
          <a:solidFill>
            <a:srgbClr val="7D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1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2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3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4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5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6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7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4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8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9	10</a:t>
            </a:r>
            <a:endParaRPr lang="en-US" sz="3600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444343" y="3108960"/>
            <a:ext cx="5998035" cy="1121539"/>
            <a:chOff x="6444343" y="3108960"/>
            <a:chExt cx="5998035" cy="1121539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6444343" y="3108960"/>
              <a:ext cx="5311735" cy="1121539"/>
            </a:xfrm>
            <a:prstGeom prst="wedgeRoundRectCallout">
              <a:avLst>
                <a:gd name="adj1" fmla="val 32476"/>
                <a:gd name="adj2" fmla="val 118866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76190" y="3153281"/>
              <a:ext cx="576618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 smtClean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  <a:t>ตอบ 3) เพราะครูสอนดนตรีมีความชำนาญ</a:t>
              </a:r>
              <a:br>
                <a:rPr lang="th-TH" sz="3200" b="1" dirty="0" smtClean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</a:br>
              <a:r>
                <a:rPr lang="th-TH" sz="3200" b="1" dirty="0" smtClean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  <a:t>และมีความรู้เกี่ยวกับเครื่องดนตรีต่าง ๆ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9" y="167134"/>
            <a:ext cx="723803" cy="6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8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5164" y="1091586"/>
            <a:ext cx="7100021" cy="4939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9"/>
            </a:pPr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เมื่อนักเรียนต้องการทราบข้อมูลเกี่ยวกับการปลูกผัก</a:t>
            </a:r>
            <a:b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นักเรียนควรไปศึกษาจากแหล่งข้อมูลใด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สหกรณ์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โรงอาหาร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แปลงเกษตรของโรงเรียน</a:t>
            </a:r>
          </a:p>
        </p:txBody>
      </p:sp>
      <p:sp>
        <p:nvSpPr>
          <p:cNvPr id="9" name="Oval 8"/>
          <p:cNvSpPr/>
          <p:nvPr/>
        </p:nvSpPr>
        <p:spPr>
          <a:xfrm>
            <a:off x="1043683" y="5349572"/>
            <a:ext cx="570080" cy="57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829" y="5034768"/>
            <a:ext cx="1441227" cy="146909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3670" y="0"/>
            <a:ext cx="12195669" cy="640080"/>
          </a:xfrm>
          <a:prstGeom prst="rect">
            <a:avLst/>
          </a:prstGeom>
          <a:solidFill>
            <a:srgbClr val="7D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1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2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3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4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5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6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7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8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4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9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10</a:t>
            </a:r>
            <a:endParaRPr lang="en-US" sz="3600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739345" y="2468879"/>
            <a:ext cx="4811711" cy="1637952"/>
            <a:chOff x="6739345" y="2468879"/>
            <a:chExt cx="4811711" cy="1637952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6739345" y="2468879"/>
              <a:ext cx="4811711" cy="1637952"/>
            </a:xfrm>
            <a:prstGeom prst="wedgeRoundRectCallout">
              <a:avLst>
                <a:gd name="adj1" fmla="val 34424"/>
                <a:gd name="adj2" fmla="val 105624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57773" y="2537171"/>
              <a:ext cx="469328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 smtClean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  <a:t>ตอบ 3) เพราะแปลงเกษตรของโรงเรียนนักเรียนสามารถค้นหาข้อมูลได้ตรงประเด็นและสามารถลงมือปฏิบัติได้จริง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9" y="167134"/>
            <a:ext cx="723803" cy="6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5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16025" y="3489020"/>
            <a:ext cx="3516513" cy="2363679"/>
            <a:chOff x="1116025" y="3489020"/>
            <a:chExt cx="3516513" cy="2363679"/>
          </a:xfrm>
        </p:grpSpPr>
        <p:cxnSp>
          <p:nvCxnSpPr>
            <p:cNvPr id="57" name="Elbow Connector 56"/>
            <p:cNvCxnSpPr/>
            <p:nvPr/>
          </p:nvCxnSpPr>
          <p:spPr>
            <a:xfrm flipH="1">
              <a:off x="2657610" y="3489020"/>
              <a:ext cx="1974928" cy="1957335"/>
            </a:xfrm>
            <a:prstGeom prst="bentConnector2">
              <a:avLst/>
            </a:prstGeom>
            <a:ln w="127000">
              <a:solidFill>
                <a:srgbClr val="62A0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/>
            <p:nvPr/>
          </p:nvGrpSpPr>
          <p:grpSpPr>
            <a:xfrm>
              <a:off x="1116025" y="4611727"/>
              <a:ext cx="3098426" cy="1240972"/>
              <a:chOff x="698899" y="2336195"/>
              <a:chExt cx="3520830" cy="1240972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698899" y="2336195"/>
                <a:ext cx="3508311" cy="1240972"/>
              </a:xfrm>
              <a:prstGeom prst="roundRect">
                <a:avLst/>
              </a:prstGeom>
              <a:solidFill>
                <a:srgbClr val="C3D7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711418" y="2336195"/>
                <a:ext cx="3508311" cy="338166"/>
              </a:xfrm>
              <a:custGeom>
                <a:avLst/>
                <a:gdLst>
                  <a:gd name="connsiteX0" fmla="*/ 206833 w 3508311"/>
                  <a:gd name="connsiteY0" fmla="*/ 0 h 338166"/>
                  <a:gd name="connsiteX1" fmla="*/ 3301478 w 3508311"/>
                  <a:gd name="connsiteY1" fmla="*/ 0 h 338166"/>
                  <a:gd name="connsiteX2" fmla="*/ 3508311 w 3508311"/>
                  <a:gd name="connsiteY2" fmla="*/ 206833 h 338166"/>
                  <a:gd name="connsiteX3" fmla="*/ 3508311 w 3508311"/>
                  <a:gd name="connsiteY3" fmla="*/ 338166 h 338166"/>
                  <a:gd name="connsiteX4" fmla="*/ 0 w 3508311"/>
                  <a:gd name="connsiteY4" fmla="*/ 338166 h 338166"/>
                  <a:gd name="connsiteX5" fmla="*/ 0 w 3508311"/>
                  <a:gd name="connsiteY5" fmla="*/ 206833 h 338166"/>
                  <a:gd name="connsiteX6" fmla="*/ 206833 w 3508311"/>
                  <a:gd name="connsiteY6" fmla="*/ 0 h 338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08311" h="338166">
                    <a:moveTo>
                      <a:pt x="206833" y="0"/>
                    </a:moveTo>
                    <a:lnTo>
                      <a:pt x="3301478" y="0"/>
                    </a:lnTo>
                    <a:cubicBezTo>
                      <a:pt x="3415709" y="0"/>
                      <a:pt x="3508311" y="92602"/>
                      <a:pt x="3508311" y="206833"/>
                    </a:cubicBezTo>
                    <a:lnTo>
                      <a:pt x="3508311" y="338166"/>
                    </a:lnTo>
                    <a:lnTo>
                      <a:pt x="0" y="338166"/>
                    </a:lnTo>
                    <a:lnTo>
                      <a:pt x="0" y="206833"/>
                    </a:lnTo>
                    <a:cubicBezTo>
                      <a:pt x="0" y="92602"/>
                      <a:pt x="92602" y="0"/>
                      <a:pt x="206833" y="0"/>
                    </a:cubicBezTo>
                    <a:close/>
                  </a:path>
                </a:pathLst>
              </a:custGeom>
              <a:solidFill>
                <a:srgbClr val="62A0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203311" y="5136771"/>
              <a:ext cx="9348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3600" b="1" dirty="0" smtClean="0">
                  <a:latin typeface="TH Sarabun New" pitchFamily="34" charset="-34"/>
                  <a:cs typeface="TH Sarabun New" pitchFamily="34" charset="-34"/>
                </a:rPr>
                <a:t>ข้อมูล</a:t>
              </a:r>
              <a:endParaRPr lang="en-US" sz="3600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12770" y="560807"/>
            <a:ext cx="801052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7200" b="1" dirty="0" smtClean="0">
                <a:solidFill>
                  <a:srgbClr val="766FB2"/>
                </a:solidFill>
                <a:latin typeface="TH Sarabun New" pitchFamily="34" charset="-34"/>
                <a:cs typeface="TH Sarabun New" pitchFamily="34" charset="-34"/>
              </a:rPr>
              <a:t>ข้อมูลและเทคโนโลยีสารสนเทศ</a:t>
            </a:r>
          </a:p>
        </p:txBody>
      </p:sp>
      <p:sp>
        <p:nvSpPr>
          <p:cNvPr id="52" name="Oval 51"/>
          <p:cNvSpPr/>
          <p:nvPr/>
        </p:nvSpPr>
        <p:spPr>
          <a:xfrm>
            <a:off x="4598438" y="1991458"/>
            <a:ext cx="2995124" cy="2995124"/>
          </a:xfrm>
          <a:prstGeom prst="ellipse">
            <a:avLst/>
          </a:prstGeom>
          <a:solidFill>
            <a:srgbClr val="EF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1">
                  <a:lumMod val="8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4598438" y="1991458"/>
            <a:ext cx="1497562" cy="2995125"/>
          </a:xfrm>
          <a:custGeom>
            <a:avLst/>
            <a:gdLst>
              <a:gd name="connsiteX0" fmla="*/ 1711705 w 1711705"/>
              <a:gd name="connsiteY0" fmla="*/ 0 h 3423412"/>
              <a:gd name="connsiteX1" fmla="*/ 1711705 w 1711705"/>
              <a:gd name="connsiteY1" fmla="*/ 3423412 h 3423412"/>
              <a:gd name="connsiteX2" fmla="*/ 1536694 w 1711705"/>
              <a:gd name="connsiteY2" fmla="*/ 3414575 h 3423412"/>
              <a:gd name="connsiteX3" fmla="*/ 0 w 1711705"/>
              <a:gd name="connsiteY3" fmla="*/ 1711706 h 3423412"/>
              <a:gd name="connsiteX4" fmla="*/ 1536694 w 1711705"/>
              <a:gd name="connsiteY4" fmla="*/ 8837 h 342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705" h="3423412">
                <a:moveTo>
                  <a:pt x="1711705" y="0"/>
                </a:moveTo>
                <a:lnTo>
                  <a:pt x="1711705" y="3423412"/>
                </a:lnTo>
                <a:lnTo>
                  <a:pt x="1536694" y="3414575"/>
                </a:lnTo>
                <a:cubicBezTo>
                  <a:pt x="673556" y="3326918"/>
                  <a:pt x="0" y="2597971"/>
                  <a:pt x="0" y="1711706"/>
                </a:cubicBezTo>
                <a:cubicBezTo>
                  <a:pt x="0" y="825441"/>
                  <a:pt x="673556" y="96494"/>
                  <a:pt x="1536694" y="8837"/>
                </a:cubicBezTo>
                <a:close/>
              </a:path>
            </a:pathLst>
          </a:custGeom>
          <a:solidFill>
            <a:srgbClr val="62A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42800" y="2135820"/>
            <a:ext cx="2706398" cy="270639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1">
                  <a:lumMod val="8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70536" y="2263557"/>
            <a:ext cx="2450926" cy="2450927"/>
          </a:xfrm>
          <a:prstGeom prst="ellipse">
            <a:avLst/>
          </a:prstGeom>
          <a:solidFill>
            <a:srgbClr val="14C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3191" y="2456674"/>
            <a:ext cx="1545616" cy="2086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th-TH" sz="36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ข้อมูลและ</a:t>
            </a:r>
            <a:br>
              <a:rPr lang="th-TH" sz="36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36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เทคโนโลยี</a:t>
            </a:r>
            <a:br>
              <a:rPr lang="th-TH" sz="36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36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สารสนเทศ</a:t>
            </a:r>
            <a:endParaRPr lang="en-US" sz="3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59461" y="3489019"/>
            <a:ext cx="3505497" cy="2363680"/>
            <a:chOff x="7559461" y="3489019"/>
            <a:chExt cx="3505497" cy="2363680"/>
          </a:xfrm>
        </p:grpSpPr>
        <p:cxnSp>
          <p:nvCxnSpPr>
            <p:cNvPr id="66" name="Elbow Connector 65"/>
            <p:cNvCxnSpPr/>
            <p:nvPr/>
          </p:nvCxnSpPr>
          <p:spPr>
            <a:xfrm>
              <a:off x="7559461" y="3489019"/>
              <a:ext cx="1974928" cy="1957335"/>
            </a:xfrm>
            <a:prstGeom prst="bentConnector2">
              <a:avLst/>
            </a:prstGeom>
            <a:ln w="127000">
              <a:solidFill>
                <a:srgbClr val="EF69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7977549" y="4611727"/>
              <a:ext cx="3087409" cy="1240972"/>
              <a:chOff x="7677166" y="1742867"/>
              <a:chExt cx="3508311" cy="1240972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7677166" y="1742867"/>
                <a:ext cx="3508311" cy="1240972"/>
              </a:xfrm>
              <a:prstGeom prst="roundRect">
                <a:avLst/>
              </a:prstGeom>
              <a:solidFill>
                <a:srgbClr val="FAD1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7677166" y="1742867"/>
                <a:ext cx="3508311" cy="338166"/>
              </a:xfrm>
              <a:custGeom>
                <a:avLst/>
                <a:gdLst>
                  <a:gd name="connsiteX0" fmla="*/ 206833 w 3508311"/>
                  <a:gd name="connsiteY0" fmla="*/ 0 h 338166"/>
                  <a:gd name="connsiteX1" fmla="*/ 3301478 w 3508311"/>
                  <a:gd name="connsiteY1" fmla="*/ 0 h 338166"/>
                  <a:gd name="connsiteX2" fmla="*/ 3508311 w 3508311"/>
                  <a:gd name="connsiteY2" fmla="*/ 206833 h 338166"/>
                  <a:gd name="connsiteX3" fmla="*/ 3508311 w 3508311"/>
                  <a:gd name="connsiteY3" fmla="*/ 338166 h 338166"/>
                  <a:gd name="connsiteX4" fmla="*/ 0 w 3508311"/>
                  <a:gd name="connsiteY4" fmla="*/ 338166 h 338166"/>
                  <a:gd name="connsiteX5" fmla="*/ 0 w 3508311"/>
                  <a:gd name="connsiteY5" fmla="*/ 206833 h 338166"/>
                  <a:gd name="connsiteX6" fmla="*/ 206833 w 3508311"/>
                  <a:gd name="connsiteY6" fmla="*/ 0 h 338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08311" h="338166">
                    <a:moveTo>
                      <a:pt x="206833" y="0"/>
                    </a:moveTo>
                    <a:lnTo>
                      <a:pt x="3301478" y="0"/>
                    </a:lnTo>
                    <a:cubicBezTo>
                      <a:pt x="3415709" y="0"/>
                      <a:pt x="3508311" y="92602"/>
                      <a:pt x="3508311" y="206833"/>
                    </a:cubicBezTo>
                    <a:lnTo>
                      <a:pt x="3508311" y="338166"/>
                    </a:lnTo>
                    <a:lnTo>
                      <a:pt x="0" y="338166"/>
                    </a:lnTo>
                    <a:lnTo>
                      <a:pt x="0" y="206833"/>
                    </a:lnTo>
                    <a:cubicBezTo>
                      <a:pt x="0" y="92602"/>
                      <a:pt x="92602" y="0"/>
                      <a:pt x="206833" y="0"/>
                    </a:cubicBezTo>
                    <a:close/>
                  </a:path>
                </a:pathLst>
              </a:custGeom>
              <a:solidFill>
                <a:srgbClr val="EF6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8448611" y="5114737"/>
              <a:ext cx="23919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600" b="1" dirty="0" smtClean="0">
                  <a:latin typeface="TH Sarabun New" pitchFamily="34" charset="-34"/>
                  <a:cs typeface="TH Sarabun New" pitchFamily="34" charset="-34"/>
                </a:rPr>
                <a:t>การวบรวมข้อมูล</a:t>
              </a:r>
              <a:endParaRPr lang="en-US" sz="3600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9021" y="236341"/>
            <a:ext cx="3953059" cy="646331"/>
            <a:chOff x="-9021" y="732106"/>
            <a:chExt cx="3953059" cy="646331"/>
          </a:xfrm>
        </p:grpSpPr>
        <p:sp>
          <p:nvSpPr>
            <p:cNvPr id="34" name="Rectangle 33"/>
            <p:cNvSpPr/>
            <p:nvPr/>
          </p:nvSpPr>
          <p:spPr>
            <a:xfrm>
              <a:off x="0" y="741634"/>
              <a:ext cx="3794848" cy="578889"/>
            </a:xfrm>
            <a:prstGeom prst="rect">
              <a:avLst/>
            </a:prstGeom>
            <a:solidFill>
              <a:srgbClr val="766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8" name="TextBox 2"/>
            <p:cNvSpPr txBox="1"/>
            <p:nvPr/>
          </p:nvSpPr>
          <p:spPr>
            <a:xfrm>
              <a:off x="-9021" y="732106"/>
              <a:ext cx="39530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35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แผนผังหัวข้อหน่วยการ</a:t>
              </a:r>
              <a:r>
                <a:rPr lang="th-TH" sz="3500" b="1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เรียนรู้</a:t>
              </a:r>
              <a:endParaRPr lang="th-TH" sz="35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9" y="167134"/>
            <a:ext cx="723803" cy="66410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686696" y="201265"/>
            <a:ext cx="678086" cy="723450"/>
            <a:chOff x="3686696" y="697030"/>
            <a:chExt cx="678086" cy="723450"/>
          </a:xfrm>
        </p:grpSpPr>
        <p:sp>
          <p:nvSpPr>
            <p:cNvPr id="41" name="Oval 40"/>
            <p:cNvSpPr/>
            <p:nvPr/>
          </p:nvSpPr>
          <p:spPr>
            <a:xfrm>
              <a:off x="3686696" y="697030"/>
              <a:ext cx="678086" cy="67808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57150">
              <a:solidFill>
                <a:srgbClr val="766FB2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864013" y="774149"/>
              <a:ext cx="3215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600" b="1" dirty="0" smtClean="0">
                  <a:latin typeface="TH Sarabun New" pitchFamily="34" charset="-34"/>
                  <a:cs typeface="TH Sarabun New" pitchFamily="34" charset="-34"/>
                </a:rPr>
                <a:t>2</a:t>
              </a:r>
              <a:endParaRPr lang="en-US" sz="3600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2052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5164" y="1091586"/>
            <a:ext cx="9706503" cy="4939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10"/>
            </a:pPr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หากต้องการความรู้เกี่ยวกับอาหารเป็นพิษ นักเรียนควรไปสอบถามข้อมูล</a:t>
            </a:r>
            <a:b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จากที่ใดมากที่สุด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โรงเรียน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โรงพยาบาล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สถานีตำรวจ</a:t>
            </a:r>
          </a:p>
        </p:txBody>
      </p:sp>
      <p:sp>
        <p:nvSpPr>
          <p:cNvPr id="9" name="Oval 8"/>
          <p:cNvSpPr/>
          <p:nvPr/>
        </p:nvSpPr>
        <p:spPr>
          <a:xfrm>
            <a:off x="1054569" y="4264266"/>
            <a:ext cx="570080" cy="57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488" y="4947682"/>
            <a:ext cx="1441227" cy="146909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3670" y="0"/>
            <a:ext cx="12195669" cy="640080"/>
          </a:xfrm>
          <a:prstGeom prst="rect">
            <a:avLst/>
          </a:prstGeom>
          <a:solidFill>
            <a:srgbClr val="7D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1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2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3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4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5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6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7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8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9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4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10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01258" y="2622367"/>
            <a:ext cx="5454422" cy="1150621"/>
            <a:chOff x="5701258" y="2598419"/>
            <a:chExt cx="5454422" cy="1150621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5701258" y="2598419"/>
              <a:ext cx="4680409" cy="1150621"/>
            </a:xfrm>
            <a:prstGeom prst="wedgeRoundRectCallout">
              <a:avLst>
                <a:gd name="adj1" fmla="val 49637"/>
                <a:gd name="adj2" fmla="val 147924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75020" y="2659069"/>
              <a:ext cx="52806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 smtClean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  <a:t>ตอบ 2) เพราะโรงพยาบาลเป็นสถานที่</a:t>
              </a:r>
              <a:br>
                <a:rPr lang="th-TH" sz="3200" b="1" dirty="0" smtClean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</a:br>
              <a:r>
                <a:rPr lang="th-TH" sz="3200" b="1" dirty="0" smtClean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  <a:t>สำหรับให้บริการด้านสุขภาพ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9" y="167134"/>
            <a:ext cx="723803" cy="6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7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2515716" y="216007"/>
            <a:ext cx="7160568" cy="1000406"/>
            <a:chOff x="2515715" y="398571"/>
            <a:chExt cx="7160568" cy="1000406"/>
          </a:xfrm>
        </p:grpSpPr>
        <p:sp>
          <p:nvSpPr>
            <p:cNvPr id="79" name="Freeform 78"/>
            <p:cNvSpPr/>
            <p:nvPr/>
          </p:nvSpPr>
          <p:spPr>
            <a:xfrm>
              <a:off x="2515715" y="483398"/>
              <a:ext cx="7061096" cy="915579"/>
            </a:xfrm>
            <a:custGeom>
              <a:avLst/>
              <a:gdLst>
                <a:gd name="connsiteX0" fmla="*/ 285602 w 7061096"/>
                <a:gd name="connsiteY0" fmla="*/ 0 h 915579"/>
                <a:gd name="connsiteX1" fmla="*/ 960621 w 7061096"/>
                <a:gd name="connsiteY1" fmla="*/ 0 h 915579"/>
                <a:gd name="connsiteX2" fmla="*/ 960621 w 7061096"/>
                <a:gd name="connsiteY2" fmla="*/ 1 h 915579"/>
                <a:gd name="connsiteX3" fmla="*/ 6186578 w 7061096"/>
                <a:gd name="connsiteY3" fmla="*/ 1 h 915579"/>
                <a:gd name="connsiteX4" fmla="*/ 6186578 w 7061096"/>
                <a:gd name="connsiteY4" fmla="*/ 3841 h 915579"/>
                <a:gd name="connsiteX5" fmla="*/ 6775494 w 7061096"/>
                <a:gd name="connsiteY5" fmla="*/ 3841 h 915579"/>
                <a:gd name="connsiteX6" fmla="*/ 7061096 w 7061096"/>
                <a:gd name="connsiteY6" fmla="*/ 289443 h 915579"/>
                <a:gd name="connsiteX7" fmla="*/ 7061096 w 7061096"/>
                <a:gd name="connsiteY7" fmla="*/ 629977 h 915579"/>
                <a:gd name="connsiteX8" fmla="*/ 6775494 w 7061096"/>
                <a:gd name="connsiteY8" fmla="*/ 915579 h 915579"/>
                <a:gd name="connsiteX9" fmla="*/ 6100475 w 7061096"/>
                <a:gd name="connsiteY9" fmla="*/ 915579 h 915579"/>
                <a:gd name="connsiteX10" fmla="*/ 6100475 w 7061096"/>
                <a:gd name="connsiteY10" fmla="*/ 915578 h 915579"/>
                <a:gd name="connsiteX11" fmla="*/ 960621 w 7061096"/>
                <a:gd name="connsiteY11" fmla="*/ 915578 h 915579"/>
                <a:gd name="connsiteX12" fmla="*/ 756640 w 7061096"/>
                <a:gd name="connsiteY12" fmla="*/ 915578 h 915579"/>
                <a:gd name="connsiteX13" fmla="*/ 285602 w 7061096"/>
                <a:gd name="connsiteY13" fmla="*/ 915578 h 915579"/>
                <a:gd name="connsiteX14" fmla="*/ 0 w 7061096"/>
                <a:gd name="connsiteY14" fmla="*/ 628773 h 915579"/>
                <a:gd name="connsiteX15" fmla="*/ 0 w 7061096"/>
                <a:gd name="connsiteY15" fmla="*/ 286805 h 915579"/>
                <a:gd name="connsiteX16" fmla="*/ 285602 w 7061096"/>
                <a:gd name="connsiteY16" fmla="*/ 0 h 91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61096" h="915579">
                  <a:moveTo>
                    <a:pt x="285602" y="0"/>
                  </a:moveTo>
                  <a:lnTo>
                    <a:pt x="960621" y="0"/>
                  </a:lnTo>
                  <a:lnTo>
                    <a:pt x="960621" y="1"/>
                  </a:lnTo>
                  <a:lnTo>
                    <a:pt x="6186578" y="1"/>
                  </a:lnTo>
                  <a:lnTo>
                    <a:pt x="6186578" y="3841"/>
                  </a:lnTo>
                  <a:lnTo>
                    <a:pt x="6775494" y="3841"/>
                  </a:lnTo>
                  <a:cubicBezTo>
                    <a:pt x="6933228" y="3841"/>
                    <a:pt x="7061096" y="131709"/>
                    <a:pt x="7061096" y="289443"/>
                  </a:cubicBezTo>
                  <a:lnTo>
                    <a:pt x="7061096" y="629977"/>
                  </a:lnTo>
                  <a:cubicBezTo>
                    <a:pt x="7061096" y="787711"/>
                    <a:pt x="6933228" y="915579"/>
                    <a:pt x="6775494" y="915579"/>
                  </a:cubicBezTo>
                  <a:lnTo>
                    <a:pt x="6100475" y="915579"/>
                  </a:lnTo>
                  <a:lnTo>
                    <a:pt x="6100475" y="915578"/>
                  </a:lnTo>
                  <a:lnTo>
                    <a:pt x="960621" y="915578"/>
                  </a:lnTo>
                  <a:lnTo>
                    <a:pt x="756640" y="915578"/>
                  </a:lnTo>
                  <a:lnTo>
                    <a:pt x="285602" y="915578"/>
                  </a:lnTo>
                  <a:cubicBezTo>
                    <a:pt x="127868" y="915578"/>
                    <a:pt x="0" y="787172"/>
                    <a:pt x="0" y="628773"/>
                  </a:cubicBezTo>
                  <a:lnTo>
                    <a:pt x="0" y="286805"/>
                  </a:lnTo>
                  <a:cubicBezTo>
                    <a:pt x="0" y="128407"/>
                    <a:pt x="127868" y="0"/>
                    <a:pt x="28560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272355" y="398572"/>
              <a:ext cx="5429938" cy="915577"/>
            </a:xfrm>
            <a:prstGeom prst="rect">
              <a:avLst/>
            </a:prstGeom>
            <a:solidFill>
              <a:srgbClr val="C3D7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 flipH="1">
              <a:off x="2515715" y="398571"/>
              <a:ext cx="960621" cy="915578"/>
            </a:xfrm>
            <a:custGeom>
              <a:avLst/>
              <a:gdLst>
                <a:gd name="connsiteX0" fmla="*/ 0 w 960621"/>
                <a:gd name="connsiteY0" fmla="*/ 0 h 911738"/>
                <a:gd name="connsiteX1" fmla="*/ 675019 w 960621"/>
                <a:gd name="connsiteY1" fmla="*/ 0 h 911738"/>
                <a:gd name="connsiteX2" fmla="*/ 960621 w 960621"/>
                <a:gd name="connsiteY2" fmla="*/ 285602 h 911738"/>
                <a:gd name="connsiteX3" fmla="*/ 960621 w 960621"/>
                <a:gd name="connsiteY3" fmla="*/ 626136 h 911738"/>
                <a:gd name="connsiteX4" fmla="*/ 675019 w 960621"/>
                <a:gd name="connsiteY4" fmla="*/ 911738 h 911738"/>
                <a:gd name="connsiteX5" fmla="*/ 0 w 960621"/>
                <a:gd name="connsiteY5" fmla="*/ 911738 h 91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0621" h="911738">
                  <a:moveTo>
                    <a:pt x="0" y="0"/>
                  </a:moveTo>
                  <a:lnTo>
                    <a:pt x="675019" y="0"/>
                  </a:lnTo>
                  <a:cubicBezTo>
                    <a:pt x="832753" y="0"/>
                    <a:pt x="960621" y="127868"/>
                    <a:pt x="960621" y="285602"/>
                  </a:cubicBezTo>
                  <a:lnTo>
                    <a:pt x="960621" y="626136"/>
                  </a:lnTo>
                  <a:cubicBezTo>
                    <a:pt x="960621" y="783870"/>
                    <a:pt x="832753" y="911738"/>
                    <a:pt x="675019" y="911738"/>
                  </a:cubicBezTo>
                  <a:lnTo>
                    <a:pt x="0" y="911738"/>
                  </a:lnTo>
                  <a:close/>
                </a:path>
              </a:pathLst>
            </a:custGeom>
            <a:solidFill>
              <a:srgbClr val="C3D7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2813538" y="398573"/>
              <a:ext cx="5888756" cy="525100"/>
            </a:xfrm>
            <a:custGeom>
              <a:avLst/>
              <a:gdLst>
                <a:gd name="connsiteX0" fmla="*/ 1032 w 5190750"/>
                <a:gd name="connsiteY0" fmla="*/ 0 h 592039"/>
                <a:gd name="connsiteX1" fmla="*/ 5190750 w 5190750"/>
                <a:gd name="connsiteY1" fmla="*/ 0 h 592039"/>
                <a:gd name="connsiteX2" fmla="*/ 5190750 w 5190750"/>
                <a:gd name="connsiteY2" fmla="*/ 592039 h 592039"/>
                <a:gd name="connsiteX3" fmla="*/ 581804 w 5190750"/>
                <a:gd name="connsiteY3" fmla="*/ 592039 h 592039"/>
                <a:gd name="connsiteX4" fmla="*/ 0 w 5190750"/>
                <a:gd name="connsiteY4" fmla="*/ 10235 h 59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0750" h="592039">
                  <a:moveTo>
                    <a:pt x="1032" y="0"/>
                  </a:moveTo>
                  <a:lnTo>
                    <a:pt x="5190750" y="0"/>
                  </a:lnTo>
                  <a:lnTo>
                    <a:pt x="5190750" y="592039"/>
                  </a:lnTo>
                  <a:lnTo>
                    <a:pt x="581804" y="592039"/>
                  </a:lnTo>
                  <a:cubicBezTo>
                    <a:pt x="260483" y="592039"/>
                    <a:pt x="0" y="331556"/>
                    <a:pt x="0" y="10235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8616190" y="402412"/>
              <a:ext cx="960621" cy="911738"/>
            </a:xfrm>
            <a:custGeom>
              <a:avLst/>
              <a:gdLst>
                <a:gd name="connsiteX0" fmla="*/ 0 w 960621"/>
                <a:gd name="connsiteY0" fmla="*/ 0 h 911738"/>
                <a:gd name="connsiteX1" fmla="*/ 675019 w 960621"/>
                <a:gd name="connsiteY1" fmla="*/ 0 h 911738"/>
                <a:gd name="connsiteX2" fmla="*/ 960621 w 960621"/>
                <a:gd name="connsiteY2" fmla="*/ 285602 h 911738"/>
                <a:gd name="connsiteX3" fmla="*/ 960621 w 960621"/>
                <a:gd name="connsiteY3" fmla="*/ 626136 h 911738"/>
                <a:gd name="connsiteX4" fmla="*/ 675019 w 960621"/>
                <a:gd name="connsiteY4" fmla="*/ 911738 h 911738"/>
                <a:gd name="connsiteX5" fmla="*/ 0 w 960621"/>
                <a:gd name="connsiteY5" fmla="*/ 911738 h 91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0621" h="911738">
                  <a:moveTo>
                    <a:pt x="0" y="0"/>
                  </a:moveTo>
                  <a:lnTo>
                    <a:pt x="675019" y="0"/>
                  </a:lnTo>
                  <a:cubicBezTo>
                    <a:pt x="832753" y="0"/>
                    <a:pt x="960621" y="127868"/>
                    <a:pt x="960621" y="285602"/>
                  </a:cubicBezTo>
                  <a:lnTo>
                    <a:pt x="960621" y="626136"/>
                  </a:lnTo>
                  <a:cubicBezTo>
                    <a:pt x="960621" y="783870"/>
                    <a:pt x="832753" y="911738"/>
                    <a:pt x="675019" y="911738"/>
                  </a:cubicBezTo>
                  <a:lnTo>
                    <a:pt x="0" y="911738"/>
                  </a:lnTo>
                  <a:close/>
                </a:path>
              </a:pathLst>
            </a:custGeom>
            <a:solidFill>
              <a:srgbClr val="62A1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570490" y="441029"/>
              <a:ext cx="11057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&gt;&gt;</a:t>
              </a:r>
              <a:endParaRPr lang="en-US" sz="36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5409156" y="280769"/>
            <a:ext cx="1308371" cy="923330"/>
          </a:xfrm>
          <a:prstGeom prst="rect">
            <a:avLst/>
          </a:prstGeom>
          <a:noFill/>
          <a:effectLst>
            <a:glow rad="5334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th-TH" sz="5400" b="1" dirty="0" smtClean="0">
                <a:ln w="127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ข้อมูล</a:t>
            </a:r>
            <a:endParaRPr lang="en-US" sz="5400" b="1" dirty="0">
              <a:ln w="1270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88549" y="2875058"/>
            <a:ext cx="618638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3600" b="1" dirty="0" smtClean="0">
                <a:latin typeface="TH Sarabun New" pitchFamily="34" charset="-34"/>
                <a:cs typeface="TH Sarabun New" pitchFamily="34" charset="-34"/>
              </a:rPr>
              <a:t>ข้อมูลเป็นสิ่งที่เราสามารถพบเห็นได้รอบ ๆ ตัว</a:t>
            </a:r>
            <a:endParaRPr lang="th-TH" sz="3600" b="1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" t="20317" b="2403"/>
          <a:stretch/>
        </p:blipFill>
        <p:spPr>
          <a:xfrm>
            <a:off x="1582615" y="1362917"/>
            <a:ext cx="4174428" cy="48621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9" y="167134"/>
            <a:ext cx="723803" cy="6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090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53000">
              <a:schemeClr val="bg1">
                <a:lumMod val="95000"/>
              </a:schemeClr>
            </a:gs>
            <a:gs pos="73000">
              <a:schemeClr val="bg1">
                <a:lumMod val="9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41454" y="3909390"/>
            <a:ext cx="1519968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3600" b="1" dirty="0" smtClean="0">
                <a:latin typeface="TH Sarabun New" pitchFamily="34" charset="-34"/>
                <a:cs typeface="TH Sarabun New" pitchFamily="34" charset="-34"/>
              </a:rPr>
              <a:t>วันนี้ฝนตก</a:t>
            </a:r>
            <a:endParaRPr lang="th-TH" sz="3600" b="1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53" y="1588680"/>
            <a:ext cx="3727938" cy="2286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597" y="1588680"/>
            <a:ext cx="3727938" cy="22860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515716" y="216007"/>
            <a:ext cx="7160568" cy="1000406"/>
            <a:chOff x="2515715" y="398571"/>
            <a:chExt cx="7160568" cy="1000406"/>
          </a:xfrm>
        </p:grpSpPr>
        <p:sp>
          <p:nvSpPr>
            <p:cNvPr id="22" name="Freeform 21"/>
            <p:cNvSpPr/>
            <p:nvPr/>
          </p:nvSpPr>
          <p:spPr>
            <a:xfrm>
              <a:off x="2515715" y="483398"/>
              <a:ext cx="7061096" cy="915579"/>
            </a:xfrm>
            <a:custGeom>
              <a:avLst/>
              <a:gdLst>
                <a:gd name="connsiteX0" fmla="*/ 285602 w 7061096"/>
                <a:gd name="connsiteY0" fmla="*/ 0 h 915579"/>
                <a:gd name="connsiteX1" fmla="*/ 960621 w 7061096"/>
                <a:gd name="connsiteY1" fmla="*/ 0 h 915579"/>
                <a:gd name="connsiteX2" fmla="*/ 960621 w 7061096"/>
                <a:gd name="connsiteY2" fmla="*/ 1 h 915579"/>
                <a:gd name="connsiteX3" fmla="*/ 6186578 w 7061096"/>
                <a:gd name="connsiteY3" fmla="*/ 1 h 915579"/>
                <a:gd name="connsiteX4" fmla="*/ 6186578 w 7061096"/>
                <a:gd name="connsiteY4" fmla="*/ 3841 h 915579"/>
                <a:gd name="connsiteX5" fmla="*/ 6775494 w 7061096"/>
                <a:gd name="connsiteY5" fmla="*/ 3841 h 915579"/>
                <a:gd name="connsiteX6" fmla="*/ 7061096 w 7061096"/>
                <a:gd name="connsiteY6" fmla="*/ 289443 h 915579"/>
                <a:gd name="connsiteX7" fmla="*/ 7061096 w 7061096"/>
                <a:gd name="connsiteY7" fmla="*/ 629977 h 915579"/>
                <a:gd name="connsiteX8" fmla="*/ 6775494 w 7061096"/>
                <a:gd name="connsiteY8" fmla="*/ 915579 h 915579"/>
                <a:gd name="connsiteX9" fmla="*/ 6100475 w 7061096"/>
                <a:gd name="connsiteY9" fmla="*/ 915579 h 915579"/>
                <a:gd name="connsiteX10" fmla="*/ 6100475 w 7061096"/>
                <a:gd name="connsiteY10" fmla="*/ 915578 h 915579"/>
                <a:gd name="connsiteX11" fmla="*/ 960621 w 7061096"/>
                <a:gd name="connsiteY11" fmla="*/ 915578 h 915579"/>
                <a:gd name="connsiteX12" fmla="*/ 756640 w 7061096"/>
                <a:gd name="connsiteY12" fmla="*/ 915578 h 915579"/>
                <a:gd name="connsiteX13" fmla="*/ 285602 w 7061096"/>
                <a:gd name="connsiteY13" fmla="*/ 915578 h 915579"/>
                <a:gd name="connsiteX14" fmla="*/ 0 w 7061096"/>
                <a:gd name="connsiteY14" fmla="*/ 628773 h 915579"/>
                <a:gd name="connsiteX15" fmla="*/ 0 w 7061096"/>
                <a:gd name="connsiteY15" fmla="*/ 286805 h 915579"/>
                <a:gd name="connsiteX16" fmla="*/ 285602 w 7061096"/>
                <a:gd name="connsiteY16" fmla="*/ 0 h 91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61096" h="915579">
                  <a:moveTo>
                    <a:pt x="285602" y="0"/>
                  </a:moveTo>
                  <a:lnTo>
                    <a:pt x="960621" y="0"/>
                  </a:lnTo>
                  <a:lnTo>
                    <a:pt x="960621" y="1"/>
                  </a:lnTo>
                  <a:lnTo>
                    <a:pt x="6186578" y="1"/>
                  </a:lnTo>
                  <a:lnTo>
                    <a:pt x="6186578" y="3841"/>
                  </a:lnTo>
                  <a:lnTo>
                    <a:pt x="6775494" y="3841"/>
                  </a:lnTo>
                  <a:cubicBezTo>
                    <a:pt x="6933228" y="3841"/>
                    <a:pt x="7061096" y="131709"/>
                    <a:pt x="7061096" y="289443"/>
                  </a:cubicBezTo>
                  <a:lnTo>
                    <a:pt x="7061096" y="629977"/>
                  </a:lnTo>
                  <a:cubicBezTo>
                    <a:pt x="7061096" y="787711"/>
                    <a:pt x="6933228" y="915579"/>
                    <a:pt x="6775494" y="915579"/>
                  </a:cubicBezTo>
                  <a:lnTo>
                    <a:pt x="6100475" y="915579"/>
                  </a:lnTo>
                  <a:lnTo>
                    <a:pt x="6100475" y="915578"/>
                  </a:lnTo>
                  <a:lnTo>
                    <a:pt x="960621" y="915578"/>
                  </a:lnTo>
                  <a:lnTo>
                    <a:pt x="756640" y="915578"/>
                  </a:lnTo>
                  <a:lnTo>
                    <a:pt x="285602" y="915578"/>
                  </a:lnTo>
                  <a:cubicBezTo>
                    <a:pt x="127868" y="915578"/>
                    <a:pt x="0" y="787172"/>
                    <a:pt x="0" y="628773"/>
                  </a:cubicBezTo>
                  <a:lnTo>
                    <a:pt x="0" y="286805"/>
                  </a:lnTo>
                  <a:cubicBezTo>
                    <a:pt x="0" y="128407"/>
                    <a:pt x="127868" y="0"/>
                    <a:pt x="28560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272355" y="398572"/>
              <a:ext cx="5429938" cy="915577"/>
            </a:xfrm>
            <a:prstGeom prst="rect">
              <a:avLst/>
            </a:prstGeom>
            <a:solidFill>
              <a:srgbClr val="C3D7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flipH="1">
              <a:off x="2515715" y="398571"/>
              <a:ext cx="960621" cy="915578"/>
            </a:xfrm>
            <a:custGeom>
              <a:avLst/>
              <a:gdLst>
                <a:gd name="connsiteX0" fmla="*/ 0 w 960621"/>
                <a:gd name="connsiteY0" fmla="*/ 0 h 911738"/>
                <a:gd name="connsiteX1" fmla="*/ 675019 w 960621"/>
                <a:gd name="connsiteY1" fmla="*/ 0 h 911738"/>
                <a:gd name="connsiteX2" fmla="*/ 960621 w 960621"/>
                <a:gd name="connsiteY2" fmla="*/ 285602 h 911738"/>
                <a:gd name="connsiteX3" fmla="*/ 960621 w 960621"/>
                <a:gd name="connsiteY3" fmla="*/ 626136 h 911738"/>
                <a:gd name="connsiteX4" fmla="*/ 675019 w 960621"/>
                <a:gd name="connsiteY4" fmla="*/ 911738 h 911738"/>
                <a:gd name="connsiteX5" fmla="*/ 0 w 960621"/>
                <a:gd name="connsiteY5" fmla="*/ 911738 h 91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0621" h="911738">
                  <a:moveTo>
                    <a:pt x="0" y="0"/>
                  </a:moveTo>
                  <a:lnTo>
                    <a:pt x="675019" y="0"/>
                  </a:lnTo>
                  <a:cubicBezTo>
                    <a:pt x="832753" y="0"/>
                    <a:pt x="960621" y="127868"/>
                    <a:pt x="960621" y="285602"/>
                  </a:cubicBezTo>
                  <a:lnTo>
                    <a:pt x="960621" y="626136"/>
                  </a:lnTo>
                  <a:cubicBezTo>
                    <a:pt x="960621" y="783870"/>
                    <a:pt x="832753" y="911738"/>
                    <a:pt x="675019" y="911738"/>
                  </a:cubicBezTo>
                  <a:lnTo>
                    <a:pt x="0" y="911738"/>
                  </a:lnTo>
                  <a:close/>
                </a:path>
              </a:pathLst>
            </a:custGeom>
            <a:solidFill>
              <a:srgbClr val="C3D7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2813538" y="398573"/>
              <a:ext cx="5888756" cy="525100"/>
            </a:xfrm>
            <a:custGeom>
              <a:avLst/>
              <a:gdLst>
                <a:gd name="connsiteX0" fmla="*/ 1032 w 5190750"/>
                <a:gd name="connsiteY0" fmla="*/ 0 h 592039"/>
                <a:gd name="connsiteX1" fmla="*/ 5190750 w 5190750"/>
                <a:gd name="connsiteY1" fmla="*/ 0 h 592039"/>
                <a:gd name="connsiteX2" fmla="*/ 5190750 w 5190750"/>
                <a:gd name="connsiteY2" fmla="*/ 592039 h 592039"/>
                <a:gd name="connsiteX3" fmla="*/ 581804 w 5190750"/>
                <a:gd name="connsiteY3" fmla="*/ 592039 h 592039"/>
                <a:gd name="connsiteX4" fmla="*/ 0 w 5190750"/>
                <a:gd name="connsiteY4" fmla="*/ 10235 h 59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0750" h="592039">
                  <a:moveTo>
                    <a:pt x="1032" y="0"/>
                  </a:moveTo>
                  <a:lnTo>
                    <a:pt x="5190750" y="0"/>
                  </a:lnTo>
                  <a:lnTo>
                    <a:pt x="5190750" y="592039"/>
                  </a:lnTo>
                  <a:lnTo>
                    <a:pt x="581804" y="592039"/>
                  </a:lnTo>
                  <a:cubicBezTo>
                    <a:pt x="260483" y="592039"/>
                    <a:pt x="0" y="331556"/>
                    <a:pt x="0" y="10235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8616190" y="402412"/>
              <a:ext cx="960621" cy="911738"/>
            </a:xfrm>
            <a:custGeom>
              <a:avLst/>
              <a:gdLst>
                <a:gd name="connsiteX0" fmla="*/ 0 w 960621"/>
                <a:gd name="connsiteY0" fmla="*/ 0 h 911738"/>
                <a:gd name="connsiteX1" fmla="*/ 675019 w 960621"/>
                <a:gd name="connsiteY1" fmla="*/ 0 h 911738"/>
                <a:gd name="connsiteX2" fmla="*/ 960621 w 960621"/>
                <a:gd name="connsiteY2" fmla="*/ 285602 h 911738"/>
                <a:gd name="connsiteX3" fmla="*/ 960621 w 960621"/>
                <a:gd name="connsiteY3" fmla="*/ 626136 h 911738"/>
                <a:gd name="connsiteX4" fmla="*/ 675019 w 960621"/>
                <a:gd name="connsiteY4" fmla="*/ 911738 h 911738"/>
                <a:gd name="connsiteX5" fmla="*/ 0 w 960621"/>
                <a:gd name="connsiteY5" fmla="*/ 911738 h 91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0621" h="911738">
                  <a:moveTo>
                    <a:pt x="0" y="0"/>
                  </a:moveTo>
                  <a:lnTo>
                    <a:pt x="675019" y="0"/>
                  </a:lnTo>
                  <a:cubicBezTo>
                    <a:pt x="832753" y="0"/>
                    <a:pt x="960621" y="127868"/>
                    <a:pt x="960621" y="285602"/>
                  </a:cubicBezTo>
                  <a:lnTo>
                    <a:pt x="960621" y="626136"/>
                  </a:lnTo>
                  <a:cubicBezTo>
                    <a:pt x="960621" y="783870"/>
                    <a:pt x="832753" y="911738"/>
                    <a:pt x="675019" y="911738"/>
                  </a:cubicBezTo>
                  <a:lnTo>
                    <a:pt x="0" y="911738"/>
                  </a:lnTo>
                  <a:close/>
                </a:path>
              </a:pathLst>
            </a:custGeom>
            <a:solidFill>
              <a:srgbClr val="62A1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570490" y="441029"/>
              <a:ext cx="11057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&gt;&gt;</a:t>
              </a:r>
              <a:endParaRPr lang="en-US" sz="44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322067" y="269883"/>
            <a:ext cx="1308371" cy="923330"/>
          </a:xfrm>
          <a:prstGeom prst="rect">
            <a:avLst/>
          </a:prstGeom>
          <a:noFill/>
          <a:effectLst>
            <a:glow rad="5334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th-TH" sz="5400" b="1" dirty="0" smtClean="0">
                <a:ln w="127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ข้อมูล</a:t>
            </a:r>
            <a:endParaRPr lang="en-US" sz="5400" b="1" dirty="0">
              <a:ln w="1270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15836" y="3974706"/>
            <a:ext cx="5283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 New" pitchFamily="34" charset="-34"/>
                <a:cs typeface="TH Sarabun New" pitchFamily="34" charset="-34"/>
              </a:rPr>
              <a:t>วันนี้อากาศไม่ร้อน และมีสุนัข 2 ตัว </a:t>
            </a:r>
            <a:br>
              <a:rPr lang="th-TH" sz="3600" b="1" dirty="0" smtClean="0">
                <a:latin typeface="TH Sarabun New" pitchFamily="34" charset="-34"/>
                <a:cs typeface="TH Sarabun New" pitchFamily="34" charset="-34"/>
              </a:rPr>
            </a:br>
            <a:r>
              <a:rPr lang="th-TH" sz="3600" b="1" dirty="0" smtClean="0">
                <a:latin typeface="TH Sarabun New" pitchFamily="34" charset="-34"/>
                <a:cs typeface="TH Sarabun New" pitchFamily="34" charset="-34"/>
              </a:rPr>
              <a:t>ตัวหนึ่งสีดำ อีกตัวหนึ่งสีน้ำตาล</a:t>
            </a:r>
            <a:endParaRPr lang="th-TH" sz="36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81837" y="5203059"/>
            <a:ext cx="816300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600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ข้อมูลจะเป็นเรื่องราวและเหตุการณ์ต่าง ๆ เกี่ยวกับสิ่งที่เราสนใจ</a:t>
            </a:r>
            <a:endParaRPr lang="th-TH" sz="3600" b="1" dirty="0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9" y="167134"/>
            <a:ext cx="723803" cy="6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227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9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53000">
              <a:schemeClr val="bg1">
                <a:lumMod val="95000"/>
              </a:schemeClr>
            </a:gs>
            <a:gs pos="73000">
              <a:schemeClr val="bg1">
                <a:lumMod val="9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515716" y="216007"/>
            <a:ext cx="7160568" cy="1000406"/>
            <a:chOff x="2515715" y="398571"/>
            <a:chExt cx="7160568" cy="1000406"/>
          </a:xfrm>
        </p:grpSpPr>
        <p:sp>
          <p:nvSpPr>
            <p:cNvPr id="22" name="Freeform 21"/>
            <p:cNvSpPr/>
            <p:nvPr/>
          </p:nvSpPr>
          <p:spPr>
            <a:xfrm>
              <a:off x="2515715" y="483398"/>
              <a:ext cx="7061096" cy="915579"/>
            </a:xfrm>
            <a:custGeom>
              <a:avLst/>
              <a:gdLst>
                <a:gd name="connsiteX0" fmla="*/ 285602 w 7061096"/>
                <a:gd name="connsiteY0" fmla="*/ 0 h 915579"/>
                <a:gd name="connsiteX1" fmla="*/ 960621 w 7061096"/>
                <a:gd name="connsiteY1" fmla="*/ 0 h 915579"/>
                <a:gd name="connsiteX2" fmla="*/ 960621 w 7061096"/>
                <a:gd name="connsiteY2" fmla="*/ 1 h 915579"/>
                <a:gd name="connsiteX3" fmla="*/ 6186578 w 7061096"/>
                <a:gd name="connsiteY3" fmla="*/ 1 h 915579"/>
                <a:gd name="connsiteX4" fmla="*/ 6186578 w 7061096"/>
                <a:gd name="connsiteY4" fmla="*/ 3841 h 915579"/>
                <a:gd name="connsiteX5" fmla="*/ 6775494 w 7061096"/>
                <a:gd name="connsiteY5" fmla="*/ 3841 h 915579"/>
                <a:gd name="connsiteX6" fmla="*/ 7061096 w 7061096"/>
                <a:gd name="connsiteY6" fmla="*/ 289443 h 915579"/>
                <a:gd name="connsiteX7" fmla="*/ 7061096 w 7061096"/>
                <a:gd name="connsiteY7" fmla="*/ 629977 h 915579"/>
                <a:gd name="connsiteX8" fmla="*/ 6775494 w 7061096"/>
                <a:gd name="connsiteY8" fmla="*/ 915579 h 915579"/>
                <a:gd name="connsiteX9" fmla="*/ 6100475 w 7061096"/>
                <a:gd name="connsiteY9" fmla="*/ 915579 h 915579"/>
                <a:gd name="connsiteX10" fmla="*/ 6100475 w 7061096"/>
                <a:gd name="connsiteY10" fmla="*/ 915578 h 915579"/>
                <a:gd name="connsiteX11" fmla="*/ 960621 w 7061096"/>
                <a:gd name="connsiteY11" fmla="*/ 915578 h 915579"/>
                <a:gd name="connsiteX12" fmla="*/ 756640 w 7061096"/>
                <a:gd name="connsiteY12" fmla="*/ 915578 h 915579"/>
                <a:gd name="connsiteX13" fmla="*/ 285602 w 7061096"/>
                <a:gd name="connsiteY13" fmla="*/ 915578 h 915579"/>
                <a:gd name="connsiteX14" fmla="*/ 0 w 7061096"/>
                <a:gd name="connsiteY14" fmla="*/ 628773 h 915579"/>
                <a:gd name="connsiteX15" fmla="*/ 0 w 7061096"/>
                <a:gd name="connsiteY15" fmla="*/ 286805 h 915579"/>
                <a:gd name="connsiteX16" fmla="*/ 285602 w 7061096"/>
                <a:gd name="connsiteY16" fmla="*/ 0 h 91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61096" h="915579">
                  <a:moveTo>
                    <a:pt x="285602" y="0"/>
                  </a:moveTo>
                  <a:lnTo>
                    <a:pt x="960621" y="0"/>
                  </a:lnTo>
                  <a:lnTo>
                    <a:pt x="960621" y="1"/>
                  </a:lnTo>
                  <a:lnTo>
                    <a:pt x="6186578" y="1"/>
                  </a:lnTo>
                  <a:lnTo>
                    <a:pt x="6186578" y="3841"/>
                  </a:lnTo>
                  <a:lnTo>
                    <a:pt x="6775494" y="3841"/>
                  </a:lnTo>
                  <a:cubicBezTo>
                    <a:pt x="6933228" y="3841"/>
                    <a:pt x="7061096" y="131709"/>
                    <a:pt x="7061096" y="289443"/>
                  </a:cubicBezTo>
                  <a:lnTo>
                    <a:pt x="7061096" y="629977"/>
                  </a:lnTo>
                  <a:cubicBezTo>
                    <a:pt x="7061096" y="787711"/>
                    <a:pt x="6933228" y="915579"/>
                    <a:pt x="6775494" y="915579"/>
                  </a:cubicBezTo>
                  <a:lnTo>
                    <a:pt x="6100475" y="915579"/>
                  </a:lnTo>
                  <a:lnTo>
                    <a:pt x="6100475" y="915578"/>
                  </a:lnTo>
                  <a:lnTo>
                    <a:pt x="960621" y="915578"/>
                  </a:lnTo>
                  <a:lnTo>
                    <a:pt x="756640" y="915578"/>
                  </a:lnTo>
                  <a:lnTo>
                    <a:pt x="285602" y="915578"/>
                  </a:lnTo>
                  <a:cubicBezTo>
                    <a:pt x="127868" y="915578"/>
                    <a:pt x="0" y="787172"/>
                    <a:pt x="0" y="628773"/>
                  </a:cubicBezTo>
                  <a:lnTo>
                    <a:pt x="0" y="286805"/>
                  </a:lnTo>
                  <a:cubicBezTo>
                    <a:pt x="0" y="128407"/>
                    <a:pt x="127868" y="0"/>
                    <a:pt x="28560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272355" y="398572"/>
              <a:ext cx="5429938" cy="915577"/>
            </a:xfrm>
            <a:prstGeom prst="rect">
              <a:avLst/>
            </a:prstGeom>
            <a:solidFill>
              <a:srgbClr val="C3D7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flipH="1">
              <a:off x="2515715" y="398571"/>
              <a:ext cx="960621" cy="915578"/>
            </a:xfrm>
            <a:custGeom>
              <a:avLst/>
              <a:gdLst>
                <a:gd name="connsiteX0" fmla="*/ 0 w 960621"/>
                <a:gd name="connsiteY0" fmla="*/ 0 h 911738"/>
                <a:gd name="connsiteX1" fmla="*/ 675019 w 960621"/>
                <a:gd name="connsiteY1" fmla="*/ 0 h 911738"/>
                <a:gd name="connsiteX2" fmla="*/ 960621 w 960621"/>
                <a:gd name="connsiteY2" fmla="*/ 285602 h 911738"/>
                <a:gd name="connsiteX3" fmla="*/ 960621 w 960621"/>
                <a:gd name="connsiteY3" fmla="*/ 626136 h 911738"/>
                <a:gd name="connsiteX4" fmla="*/ 675019 w 960621"/>
                <a:gd name="connsiteY4" fmla="*/ 911738 h 911738"/>
                <a:gd name="connsiteX5" fmla="*/ 0 w 960621"/>
                <a:gd name="connsiteY5" fmla="*/ 911738 h 91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0621" h="911738">
                  <a:moveTo>
                    <a:pt x="0" y="0"/>
                  </a:moveTo>
                  <a:lnTo>
                    <a:pt x="675019" y="0"/>
                  </a:lnTo>
                  <a:cubicBezTo>
                    <a:pt x="832753" y="0"/>
                    <a:pt x="960621" y="127868"/>
                    <a:pt x="960621" y="285602"/>
                  </a:cubicBezTo>
                  <a:lnTo>
                    <a:pt x="960621" y="626136"/>
                  </a:lnTo>
                  <a:cubicBezTo>
                    <a:pt x="960621" y="783870"/>
                    <a:pt x="832753" y="911738"/>
                    <a:pt x="675019" y="911738"/>
                  </a:cubicBezTo>
                  <a:lnTo>
                    <a:pt x="0" y="911738"/>
                  </a:lnTo>
                  <a:close/>
                </a:path>
              </a:pathLst>
            </a:custGeom>
            <a:solidFill>
              <a:srgbClr val="C3D7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2813538" y="398573"/>
              <a:ext cx="5888756" cy="525100"/>
            </a:xfrm>
            <a:custGeom>
              <a:avLst/>
              <a:gdLst>
                <a:gd name="connsiteX0" fmla="*/ 1032 w 5190750"/>
                <a:gd name="connsiteY0" fmla="*/ 0 h 592039"/>
                <a:gd name="connsiteX1" fmla="*/ 5190750 w 5190750"/>
                <a:gd name="connsiteY1" fmla="*/ 0 h 592039"/>
                <a:gd name="connsiteX2" fmla="*/ 5190750 w 5190750"/>
                <a:gd name="connsiteY2" fmla="*/ 592039 h 592039"/>
                <a:gd name="connsiteX3" fmla="*/ 581804 w 5190750"/>
                <a:gd name="connsiteY3" fmla="*/ 592039 h 592039"/>
                <a:gd name="connsiteX4" fmla="*/ 0 w 5190750"/>
                <a:gd name="connsiteY4" fmla="*/ 10235 h 59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0750" h="592039">
                  <a:moveTo>
                    <a:pt x="1032" y="0"/>
                  </a:moveTo>
                  <a:lnTo>
                    <a:pt x="5190750" y="0"/>
                  </a:lnTo>
                  <a:lnTo>
                    <a:pt x="5190750" y="592039"/>
                  </a:lnTo>
                  <a:lnTo>
                    <a:pt x="581804" y="592039"/>
                  </a:lnTo>
                  <a:cubicBezTo>
                    <a:pt x="260483" y="592039"/>
                    <a:pt x="0" y="331556"/>
                    <a:pt x="0" y="10235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8616190" y="402412"/>
              <a:ext cx="960621" cy="911738"/>
            </a:xfrm>
            <a:custGeom>
              <a:avLst/>
              <a:gdLst>
                <a:gd name="connsiteX0" fmla="*/ 0 w 960621"/>
                <a:gd name="connsiteY0" fmla="*/ 0 h 911738"/>
                <a:gd name="connsiteX1" fmla="*/ 675019 w 960621"/>
                <a:gd name="connsiteY1" fmla="*/ 0 h 911738"/>
                <a:gd name="connsiteX2" fmla="*/ 960621 w 960621"/>
                <a:gd name="connsiteY2" fmla="*/ 285602 h 911738"/>
                <a:gd name="connsiteX3" fmla="*/ 960621 w 960621"/>
                <a:gd name="connsiteY3" fmla="*/ 626136 h 911738"/>
                <a:gd name="connsiteX4" fmla="*/ 675019 w 960621"/>
                <a:gd name="connsiteY4" fmla="*/ 911738 h 911738"/>
                <a:gd name="connsiteX5" fmla="*/ 0 w 960621"/>
                <a:gd name="connsiteY5" fmla="*/ 911738 h 91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0621" h="911738">
                  <a:moveTo>
                    <a:pt x="0" y="0"/>
                  </a:moveTo>
                  <a:lnTo>
                    <a:pt x="675019" y="0"/>
                  </a:lnTo>
                  <a:cubicBezTo>
                    <a:pt x="832753" y="0"/>
                    <a:pt x="960621" y="127868"/>
                    <a:pt x="960621" y="285602"/>
                  </a:cubicBezTo>
                  <a:lnTo>
                    <a:pt x="960621" y="626136"/>
                  </a:lnTo>
                  <a:cubicBezTo>
                    <a:pt x="960621" y="783870"/>
                    <a:pt x="832753" y="911738"/>
                    <a:pt x="675019" y="911738"/>
                  </a:cubicBezTo>
                  <a:lnTo>
                    <a:pt x="0" y="911738"/>
                  </a:lnTo>
                  <a:close/>
                </a:path>
              </a:pathLst>
            </a:custGeom>
            <a:solidFill>
              <a:srgbClr val="62A1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570490" y="560775"/>
              <a:ext cx="11057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&gt;&gt;</a:t>
              </a:r>
              <a:endParaRPr lang="en-US" sz="36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343841" y="291655"/>
            <a:ext cx="1308370" cy="923330"/>
          </a:xfrm>
          <a:prstGeom prst="rect">
            <a:avLst/>
          </a:prstGeom>
          <a:noFill/>
          <a:effectLst>
            <a:glow rad="5334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th-TH" sz="5400" b="1" dirty="0" smtClean="0">
                <a:ln w="127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ข้อมูล</a:t>
            </a:r>
            <a:endParaRPr lang="en-US" sz="5400" b="1" dirty="0">
              <a:ln w="1270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29412" y="4405201"/>
            <a:ext cx="5881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600" dirty="0" smtClean="0">
                <a:latin typeface="TH Sarabun New" pitchFamily="34" charset="-34"/>
                <a:cs typeface="TH Sarabun New" pitchFamily="34" charset="-34"/>
              </a:rPr>
              <a:t>สิ่งของต่างๆ ที่วางบนโต๊ะ</a:t>
            </a:r>
            <a:endParaRPr lang="th-TH" sz="3600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844" y="1447162"/>
            <a:ext cx="4572311" cy="29553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48423" y="5213945"/>
            <a:ext cx="9469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ข้อมูลที่นักเรียนสนใจอาจเป็นข้อมูลของตนเอง หรือสิ่งที่นักเรียนพบ</a:t>
            </a: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เห็น</a:t>
            </a:r>
            <a:b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จาก</a:t>
            </a:r>
            <a:r>
              <a:rPr lang="th-TH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สถานที่ สิ่งของ บุคคล หรือสื่อ</a:t>
            </a: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ต่าง ๆ</a:t>
            </a:r>
            <a:endParaRPr lang="th-TH" sz="3600" dirty="0">
              <a:solidFill>
                <a:schemeClr val="tx1">
                  <a:lumMod val="85000"/>
                  <a:lumOff val="1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9" y="167134"/>
            <a:ext cx="723803" cy="6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083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53000">
              <a:schemeClr val="bg1">
                <a:lumMod val="95000"/>
              </a:schemeClr>
            </a:gs>
            <a:gs pos="73000">
              <a:schemeClr val="bg1">
                <a:lumMod val="9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42" y="427162"/>
            <a:ext cx="4435472" cy="60080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78750" y="962295"/>
            <a:ext cx="4949486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คนแต่ละคนนั้น ข้อมูลส่วนตัวบางเรื่องอาจเหมือนกัน บางเรื่องอาจแตกต่างกัน ซึ่งประกอบด้วยข้อมูลหลาย ๆ ประเภท เช่น ตัวอักษร ภาพ ตัวเลข เป็นต้น</a:t>
            </a:r>
          </a:p>
        </p:txBody>
      </p:sp>
      <p:cxnSp>
        <p:nvCxnSpPr>
          <p:cNvPr id="19" name="Elbow Connector 18"/>
          <p:cNvCxnSpPr>
            <a:endCxn id="16" idx="2"/>
          </p:cNvCxnSpPr>
          <p:nvPr/>
        </p:nvCxnSpPr>
        <p:spPr>
          <a:xfrm flipV="1">
            <a:off x="4873617" y="4309365"/>
            <a:ext cx="3679876" cy="609471"/>
          </a:xfrm>
          <a:prstGeom prst="bentConnector2">
            <a:avLst/>
          </a:prstGeom>
          <a:ln w="76200">
            <a:solidFill>
              <a:srgbClr val="FA9D3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785" y="169310"/>
            <a:ext cx="723803" cy="6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005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53000">
              <a:schemeClr val="bg1">
                <a:lumMod val="95000"/>
              </a:schemeClr>
            </a:gs>
            <a:gs pos="73000">
              <a:schemeClr val="bg1">
                <a:lumMod val="9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348508" y="760319"/>
            <a:ext cx="10201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ข้อมูลส่วนตัวที่สำคัญของเรา เช่น ชื่อ-นามสกุล เพศ วันเดือนปีเกิด ที่อยู่ </a:t>
            </a:r>
            <a:b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ชื่อผู้ปกครอง ข้อมูลส่วนตัวเหล่านี้สามารถใช้อ้างอิงถึงตัวตนของเราได้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50" y="2764301"/>
            <a:ext cx="9302700" cy="31890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9" y="167134"/>
            <a:ext cx="723803" cy="6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90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bg1">
                <a:lumMod val="95000"/>
              </a:schemeClr>
            </a:gs>
            <a:gs pos="0">
              <a:schemeClr val="bg1">
                <a:lumMod val="8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634435"/>
            <a:ext cx="12191999" cy="1223565"/>
          </a:xfrm>
          <a:prstGeom prst="rect">
            <a:avLst/>
          </a:prstGeom>
          <a:solidFill>
            <a:srgbClr val="C6D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-49736" y="5627405"/>
            <a:ext cx="1224173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33" y="650630"/>
            <a:ext cx="4350304" cy="5486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272" y="650630"/>
            <a:ext cx="4076015" cy="548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9" y="167134"/>
            <a:ext cx="723803" cy="6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956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00">
              <a:srgbClr val="F6ACCD"/>
            </a:gs>
            <a:gs pos="0">
              <a:srgbClr val="FBDCE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2515716" y="191108"/>
            <a:ext cx="7160568" cy="1058121"/>
            <a:chOff x="2515715" y="398571"/>
            <a:chExt cx="7160568" cy="1058121"/>
          </a:xfrm>
        </p:grpSpPr>
        <p:sp>
          <p:nvSpPr>
            <p:cNvPr id="40" name="Freeform 39"/>
            <p:cNvSpPr/>
            <p:nvPr/>
          </p:nvSpPr>
          <p:spPr>
            <a:xfrm>
              <a:off x="2515715" y="483398"/>
              <a:ext cx="7061096" cy="915579"/>
            </a:xfrm>
            <a:custGeom>
              <a:avLst/>
              <a:gdLst>
                <a:gd name="connsiteX0" fmla="*/ 285602 w 7061096"/>
                <a:gd name="connsiteY0" fmla="*/ 0 h 915579"/>
                <a:gd name="connsiteX1" fmla="*/ 960621 w 7061096"/>
                <a:gd name="connsiteY1" fmla="*/ 0 h 915579"/>
                <a:gd name="connsiteX2" fmla="*/ 960621 w 7061096"/>
                <a:gd name="connsiteY2" fmla="*/ 1 h 915579"/>
                <a:gd name="connsiteX3" fmla="*/ 6186578 w 7061096"/>
                <a:gd name="connsiteY3" fmla="*/ 1 h 915579"/>
                <a:gd name="connsiteX4" fmla="*/ 6186578 w 7061096"/>
                <a:gd name="connsiteY4" fmla="*/ 3841 h 915579"/>
                <a:gd name="connsiteX5" fmla="*/ 6775494 w 7061096"/>
                <a:gd name="connsiteY5" fmla="*/ 3841 h 915579"/>
                <a:gd name="connsiteX6" fmla="*/ 7061096 w 7061096"/>
                <a:gd name="connsiteY6" fmla="*/ 289443 h 915579"/>
                <a:gd name="connsiteX7" fmla="*/ 7061096 w 7061096"/>
                <a:gd name="connsiteY7" fmla="*/ 629977 h 915579"/>
                <a:gd name="connsiteX8" fmla="*/ 6775494 w 7061096"/>
                <a:gd name="connsiteY8" fmla="*/ 915579 h 915579"/>
                <a:gd name="connsiteX9" fmla="*/ 6100475 w 7061096"/>
                <a:gd name="connsiteY9" fmla="*/ 915579 h 915579"/>
                <a:gd name="connsiteX10" fmla="*/ 6100475 w 7061096"/>
                <a:gd name="connsiteY10" fmla="*/ 915578 h 915579"/>
                <a:gd name="connsiteX11" fmla="*/ 960621 w 7061096"/>
                <a:gd name="connsiteY11" fmla="*/ 915578 h 915579"/>
                <a:gd name="connsiteX12" fmla="*/ 756640 w 7061096"/>
                <a:gd name="connsiteY12" fmla="*/ 915578 h 915579"/>
                <a:gd name="connsiteX13" fmla="*/ 285602 w 7061096"/>
                <a:gd name="connsiteY13" fmla="*/ 915578 h 915579"/>
                <a:gd name="connsiteX14" fmla="*/ 0 w 7061096"/>
                <a:gd name="connsiteY14" fmla="*/ 628773 h 915579"/>
                <a:gd name="connsiteX15" fmla="*/ 0 w 7061096"/>
                <a:gd name="connsiteY15" fmla="*/ 286805 h 915579"/>
                <a:gd name="connsiteX16" fmla="*/ 285602 w 7061096"/>
                <a:gd name="connsiteY16" fmla="*/ 0 h 91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61096" h="915579">
                  <a:moveTo>
                    <a:pt x="285602" y="0"/>
                  </a:moveTo>
                  <a:lnTo>
                    <a:pt x="960621" y="0"/>
                  </a:lnTo>
                  <a:lnTo>
                    <a:pt x="960621" y="1"/>
                  </a:lnTo>
                  <a:lnTo>
                    <a:pt x="6186578" y="1"/>
                  </a:lnTo>
                  <a:lnTo>
                    <a:pt x="6186578" y="3841"/>
                  </a:lnTo>
                  <a:lnTo>
                    <a:pt x="6775494" y="3841"/>
                  </a:lnTo>
                  <a:cubicBezTo>
                    <a:pt x="6933228" y="3841"/>
                    <a:pt x="7061096" y="131709"/>
                    <a:pt x="7061096" y="289443"/>
                  </a:cubicBezTo>
                  <a:lnTo>
                    <a:pt x="7061096" y="629977"/>
                  </a:lnTo>
                  <a:cubicBezTo>
                    <a:pt x="7061096" y="787711"/>
                    <a:pt x="6933228" y="915579"/>
                    <a:pt x="6775494" y="915579"/>
                  </a:cubicBezTo>
                  <a:lnTo>
                    <a:pt x="6100475" y="915579"/>
                  </a:lnTo>
                  <a:lnTo>
                    <a:pt x="6100475" y="915578"/>
                  </a:lnTo>
                  <a:lnTo>
                    <a:pt x="960621" y="915578"/>
                  </a:lnTo>
                  <a:lnTo>
                    <a:pt x="756640" y="915578"/>
                  </a:lnTo>
                  <a:lnTo>
                    <a:pt x="285602" y="915578"/>
                  </a:lnTo>
                  <a:cubicBezTo>
                    <a:pt x="127868" y="915578"/>
                    <a:pt x="0" y="787172"/>
                    <a:pt x="0" y="628773"/>
                  </a:cubicBezTo>
                  <a:lnTo>
                    <a:pt x="0" y="286805"/>
                  </a:lnTo>
                  <a:cubicBezTo>
                    <a:pt x="0" y="128407"/>
                    <a:pt x="127868" y="0"/>
                    <a:pt x="28560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72355" y="398572"/>
              <a:ext cx="5429938" cy="915577"/>
            </a:xfrm>
            <a:prstGeom prst="rect">
              <a:avLst/>
            </a:prstGeom>
            <a:solidFill>
              <a:srgbClr val="FFE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 flipH="1">
              <a:off x="2515715" y="398571"/>
              <a:ext cx="960621" cy="915578"/>
            </a:xfrm>
            <a:custGeom>
              <a:avLst/>
              <a:gdLst>
                <a:gd name="connsiteX0" fmla="*/ 0 w 960621"/>
                <a:gd name="connsiteY0" fmla="*/ 0 h 911738"/>
                <a:gd name="connsiteX1" fmla="*/ 675019 w 960621"/>
                <a:gd name="connsiteY1" fmla="*/ 0 h 911738"/>
                <a:gd name="connsiteX2" fmla="*/ 960621 w 960621"/>
                <a:gd name="connsiteY2" fmla="*/ 285602 h 911738"/>
                <a:gd name="connsiteX3" fmla="*/ 960621 w 960621"/>
                <a:gd name="connsiteY3" fmla="*/ 626136 h 911738"/>
                <a:gd name="connsiteX4" fmla="*/ 675019 w 960621"/>
                <a:gd name="connsiteY4" fmla="*/ 911738 h 911738"/>
                <a:gd name="connsiteX5" fmla="*/ 0 w 960621"/>
                <a:gd name="connsiteY5" fmla="*/ 911738 h 91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0621" h="911738">
                  <a:moveTo>
                    <a:pt x="0" y="0"/>
                  </a:moveTo>
                  <a:lnTo>
                    <a:pt x="675019" y="0"/>
                  </a:lnTo>
                  <a:cubicBezTo>
                    <a:pt x="832753" y="0"/>
                    <a:pt x="960621" y="127868"/>
                    <a:pt x="960621" y="285602"/>
                  </a:cubicBezTo>
                  <a:lnTo>
                    <a:pt x="960621" y="626136"/>
                  </a:lnTo>
                  <a:cubicBezTo>
                    <a:pt x="960621" y="783870"/>
                    <a:pt x="832753" y="911738"/>
                    <a:pt x="675019" y="911738"/>
                  </a:cubicBezTo>
                  <a:lnTo>
                    <a:pt x="0" y="911738"/>
                  </a:lnTo>
                  <a:close/>
                </a:path>
              </a:pathLst>
            </a:custGeom>
            <a:solidFill>
              <a:srgbClr val="FFE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2813538" y="398573"/>
              <a:ext cx="5888756" cy="525100"/>
            </a:xfrm>
            <a:custGeom>
              <a:avLst/>
              <a:gdLst>
                <a:gd name="connsiteX0" fmla="*/ 1032 w 5190750"/>
                <a:gd name="connsiteY0" fmla="*/ 0 h 592039"/>
                <a:gd name="connsiteX1" fmla="*/ 5190750 w 5190750"/>
                <a:gd name="connsiteY1" fmla="*/ 0 h 592039"/>
                <a:gd name="connsiteX2" fmla="*/ 5190750 w 5190750"/>
                <a:gd name="connsiteY2" fmla="*/ 592039 h 592039"/>
                <a:gd name="connsiteX3" fmla="*/ 581804 w 5190750"/>
                <a:gd name="connsiteY3" fmla="*/ 592039 h 592039"/>
                <a:gd name="connsiteX4" fmla="*/ 0 w 5190750"/>
                <a:gd name="connsiteY4" fmla="*/ 10235 h 59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0750" h="592039">
                  <a:moveTo>
                    <a:pt x="1032" y="0"/>
                  </a:moveTo>
                  <a:lnTo>
                    <a:pt x="5190750" y="0"/>
                  </a:lnTo>
                  <a:lnTo>
                    <a:pt x="5190750" y="592039"/>
                  </a:lnTo>
                  <a:lnTo>
                    <a:pt x="581804" y="592039"/>
                  </a:lnTo>
                  <a:cubicBezTo>
                    <a:pt x="260483" y="592039"/>
                    <a:pt x="0" y="331556"/>
                    <a:pt x="0" y="10235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8616190" y="398571"/>
              <a:ext cx="960621" cy="915579"/>
            </a:xfrm>
            <a:custGeom>
              <a:avLst/>
              <a:gdLst>
                <a:gd name="connsiteX0" fmla="*/ 0 w 960621"/>
                <a:gd name="connsiteY0" fmla="*/ 0 h 911738"/>
                <a:gd name="connsiteX1" fmla="*/ 675019 w 960621"/>
                <a:gd name="connsiteY1" fmla="*/ 0 h 911738"/>
                <a:gd name="connsiteX2" fmla="*/ 960621 w 960621"/>
                <a:gd name="connsiteY2" fmla="*/ 285602 h 911738"/>
                <a:gd name="connsiteX3" fmla="*/ 960621 w 960621"/>
                <a:gd name="connsiteY3" fmla="*/ 626136 h 911738"/>
                <a:gd name="connsiteX4" fmla="*/ 675019 w 960621"/>
                <a:gd name="connsiteY4" fmla="*/ 911738 h 911738"/>
                <a:gd name="connsiteX5" fmla="*/ 0 w 960621"/>
                <a:gd name="connsiteY5" fmla="*/ 911738 h 91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0621" h="911738">
                  <a:moveTo>
                    <a:pt x="0" y="0"/>
                  </a:moveTo>
                  <a:lnTo>
                    <a:pt x="675019" y="0"/>
                  </a:lnTo>
                  <a:cubicBezTo>
                    <a:pt x="832753" y="0"/>
                    <a:pt x="960621" y="127868"/>
                    <a:pt x="960621" y="285602"/>
                  </a:cubicBezTo>
                  <a:lnTo>
                    <a:pt x="960621" y="626136"/>
                  </a:lnTo>
                  <a:cubicBezTo>
                    <a:pt x="960621" y="783870"/>
                    <a:pt x="832753" y="911738"/>
                    <a:pt x="675019" y="911738"/>
                  </a:cubicBezTo>
                  <a:lnTo>
                    <a:pt x="0" y="911738"/>
                  </a:lnTo>
                  <a:close/>
                </a:path>
              </a:pathLst>
            </a:custGeom>
            <a:solidFill>
              <a:srgbClr val="FCB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570490" y="441029"/>
              <a:ext cx="11057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&gt;&gt;</a:t>
              </a:r>
              <a:endParaRPr lang="en-US" sz="60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276770" y="276530"/>
            <a:ext cx="3616696" cy="923330"/>
          </a:xfrm>
          <a:prstGeom prst="rect">
            <a:avLst/>
          </a:prstGeom>
          <a:noFill/>
          <a:effectLst>
            <a:glow rad="5334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th-TH" sz="5400" b="1" dirty="0" smtClean="0">
                <a:ln w="127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การรวบรวมข้อมูล</a:t>
            </a:r>
            <a:endParaRPr lang="en-US" sz="5400" b="1" dirty="0">
              <a:ln w="1270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34" y="2464506"/>
            <a:ext cx="3813891" cy="2011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706" y="2464507"/>
            <a:ext cx="3039483" cy="2011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43" y="2464506"/>
            <a:ext cx="3069318" cy="201168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35646" y="4511238"/>
            <a:ext cx="3658373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2800" dirty="0" smtClean="0">
                <a:latin typeface="TH Sarabun New" pitchFamily="34" charset="-34"/>
                <a:cs typeface="TH Sarabun New" pitchFamily="34" charset="-34"/>
              </a:rPr>
              <a:t>การจัดเก็บข้อมูล โดยวิธีการจดบันทึก</a:t>
            </a:r>
            <a:endParaRPr lang="th-TH" sz="28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37824" y="4511238"/>
            <a:ext cx="3026791" cy="1331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2800" dirty="0" smtClean="0">
                <a:latin typeface="TH Sarabun New" pitchFamily="34" charset="-34"/>
                <a:cs typeface="TH Sarabun New" pitchFamily="34" charset="-34"/>
              </a:rPr>
              <a:t>การจัดเก็บข้อมูล โดยจัดเก็บไว้</a:t>
            </a:r>
          </a:p>
          <a:p>
            <a:pPr algn="ctr">
              <a:lnSpc>
                <a:spcPct val="150000"/>
              </a:lnSpc>
            </a:pPr>
            <a:r>
              <a:rPr lang="th-TH" sz="2800" dirty="0" smtClean="0">
                <a:latin typeface="TH Sarabun New" pitchFamily="34" charset="-34"/>
                <a:cs typeface="TH Sarabun New" pitchFamily="34" charset="-34"/>
              </a:rPr>
              <a:t>ในเครื่องคอมพิวเตอร์</a:t>
            </a:r>
            <a:endParaRPr lang="th-TH" sz="28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84283" y="4511238"/>
            <a:ext cx="4294766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2800" dirty="0" smtClean="0">
                <a:latin typeface="TH Sarabun New" pitchFamily="34" charset="-34"/>
                <a:cs typeface="TH Sarabun New" pitchFamily="34" charset="-34"/>
              </a:rPr>
              <a:t>การส่งผ่านข้อมูลระหว่างผู้ส่งสารกับผู้รับสาร</a:t>
            </a:r>
            <a:endParaRPr lang="th-TH" sz="2800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9" y="167134"/>
            <a:ext cx="723803" cy="6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26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4620</TotalTime>
  <Words>596</Words>
  <Application>Microsoft Office PowerPoint</Application>
  <PresentationFormat>Custom</PresentationFormat>
  <Paragraphs>109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Angsana New</vt:lpstr>
      <vt:lpstr>TH Sarabun New</vt:lpstr>
      <vt:lpstr>Calibri Light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Sopin</cp:lastModifiedBy>
  <cp:revision>292</cp:revision>
  <dcterms:created xsi:type="dcterms:W3CDTF">2019-05-02T06:07:21Z</dcterms:created>
  <dcterms:modified xsi:type="dcterms:W3CDTF">2020-01-04T02:32:07Z</dcterms:modified>
</cp:coreProperties>
</file>