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77" r:id="rId3"/>
    <p:sldId id="277" r:id="rId4"/>
    <p:sldId id="278" r:id="rId5"/>
    <p:sldId id="279" r:id="rId6"/>
    <p:sldId id="280" r:id="rId7"/>
    <p:sldId id="374" r:id="rId8"/>
    <p:sldId id="281" r:id="rId9"/>
    <p:sldId id="282" r:id="rId10"/>
    <p:sldId id="375" r:id="rId11"/>
    <p:sldId id="283" r:id="rId12"/>
    <p:sldId id="284" r:id="rId13"/>
    <p:sldId id="286" r:id="rId14"/>
    <p:sldId id="287" r:id="rId15"/>
    <p:sldId id="376" r:id="rId16"/>
    <p:sldId id="288" r:id="rId17"/>
    <p:sldId id="289" r:id="rId18"/>
    <p:sldId id="290" r:id="rId19"/>
    <p:sldId id="291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</p:sldIdLst>
  <p:sldSz cx="12192000" cy="6858000"/>
  <p:notesSz cx="6858000" cy="9144000"/>
  <p:embeddedFontLst>
    <p:embeddedFont>
      <p:font typeface="Angsana New" pitchFamily="18" charset="-34"/>
      <p:regular r:id="rId31"/>
      <p:bold r:id="rId32"/>
      <p:italic r:id="rId33"/>
      <p:boldItalic r:id="rId34"/>
    </p:embeddedFont>
    <p:embeddedFont>
      <p:font typeface="Calibri Light" pitchFamily="34" charset="0"/>
      <p:regular r:id="rId35"/>
      <p:italic r:id="rId36"/>
    </p:embeddedFont>
    <p:embeddedFont>
      <p:font typeface="TH Sarabun New" pitchFamily="34" charset="-34"/>
      <p:regular r:id="rId37"/>
      <p:bold r:id="rId38"/>
      <p:italic r:id="rId39"/>
      <p:boldItalic r:id="rId40"/>
    </p:embeddedFont>
    <p:embeddedFont>
      <p:font typeface="Cordia New" pitchFamily="34" charset="-34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D1C92"/>
    <a:srgbClr val="F9B6B9"/>
    <a:srgbClr val="C7B2D6"/>
    <a:srgbClr val="B5E2E6"/>
    <a:srgbClr val="6D419A"/>
    <a:srgbClr val="EF5CA2"/>
    <a:srgbClr val="E5A44D"/>
    <a:srgbClr val="E2EBA4"/>
    <a:srgbClr val="F9E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0461EBE1-A9E1-4408-B099-22925CDA9A58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4E8754C1-F1B4-46D8-8EC5-7EA31D824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295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5697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10952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538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57235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75663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77795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21507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19888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01149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2140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67395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91711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41954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59491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45946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4442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94826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76697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84436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5164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1228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5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8220820"/>
            <a:chOff x="0" y="0"/>
            <a:chExt cx="12192000" cy="8220820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2342271"/>
                <a:ext cx="8354291" cy="1536367"/>
              </a:xfrm>
              <a:prstGeom prst="rect">
                <a:avLst/>
              </a:prstGeom>
              <a:solidFill>
                <a:srgbClr val="6D41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" r="6082"/>
              <a:stretch/>
            </p:blipFill>
            <p:spPr>
              <a:xfrm>
                <a:off x="8049490" y="2129782"/>
                <a:ext cx="4142509" cy="472821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1070" y="3872714"/>
                <a:ext cx="2022604" cy="298528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72714"/>
                <a:ext cx="2767932" cy="298528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2342271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77794" y="2688497"/>
              <a:ext cx="713047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6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เทคโนโลยี</a:t>
              </a:r>
              <a:r>
                <a:rPr lang="th-TH" sz="66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66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(วิทยาการคำนวณ)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67519" y="3711893"/>
              <a:ext cx="1863011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7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๒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30639" y="4154558"/>
              <a:ext cx="34115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379029" y="167134"/>
              <a:ext cx="4951787" cy="664108"/>
              <a:chOff x="6379029" y="167134"/>
              <a:chExt cx="4951787" cy="66410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379029" y="167134"/>
                <a:ext cx="4841470" cy="664108"/>
                <a:chOff x="9333915" y="1790488"/>
                <a:chExt cx="2864176" cy="405446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9333915" y="1790488"/>
                  <a:ext cx="1814732" cy="4029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>
                    <a:solidFill>
                      <a:prstClr val="white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0509968" y="1790488"/>
                  <a:ext cx="1688123" cy="4054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>
                    <a:solidFill>
                      <a:prstClr val="white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6542326" y="184911"/>
                <a:ext cx="47884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6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สถาบันพัฒนาคุณภาพ</a:t>
                </a:r>
                <a:r>
                  <a:rPr lang="th-TH" sz="3600" b="1" dirty="0" smtClean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วิชาการ (</a:t>
                </a:r>
                <a:r>
                  <a:rPr lang="th-TH" sz="36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พว.)</a:t>
                </a:r>
                <a:endParaRPr lang="th-TH" sz="3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499" y="167134"/>
              <a:ext cx="723803" cy="6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4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5117" y="277107"/>
            <a:ext cx="4201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 smtClean="0">
                <a:latin typeface="TH Sarabun New" pitchFamily="34" charset="-34"/>
                <a:cs typeface="TH Sarabun New" pitchFamily="34" charset="-34"/>
              </a:rPr>
              <a:t>สนุกกับการเขียนโปรแกรม</a:t>
            </a:r>
            <a:endParaRPr lang="en-US" sz="4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7424" y="2324646"/>
            <a:ext cx="6831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เว็บไซต์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https://code.org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เป็นแหล่งเรียนรู้ 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การเขียนโปรแกรมที่น่าสนใจ มีบทเรียน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ให้เลือกเรียนหรือฝึกเขียนโปรแกรมอย่างหลากหลาย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8815" y="2176318"/>
            <a:ext cx="4557623" cy="3333750"/>
          </a:xfrm>
          <a:prstGeom prst="roundRect">
            <a:avLst>
              <a:gd name="adj" fmla="val 4735"/>
            </a:avLst>
          </a:prstGeom>
          <a:solidFill>
            <a:srgbClr val="9BB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56" y="2324646"/>
            <a:ext cx="4220740" cy="27348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6" name="Trapezoid 15"/>
          <p:cNvSpPr/>
          <p:nvPr/>
        </p:nvSpPr>
        <p:spPr>
          <a:xfrm>
            <a:off x="2419951" y="5325918"/>
            <a:ext cx="895350" cy="673100"/>
          </a:xfrm>
          <a:prstGeom prst="trapezoid">
            <a:avLst/>
          </a:prstGeom>
          <a:solidFill>
            <a:srgbClr val="9BB4C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050" y="5187278"/>
            <a:ext cx="249153" cy="249153"/>
          </a:xfrm>
          <a:prstGeom prst="ellipse">
            <a:avLst/>
          </a:prstGeom>
          <a:solidFill>
            <a:srgbClr val="537B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911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770" y="1059025"/>
            <a:ext cx="1139200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ตัวอย่างบทเรียนเรื่องเขาวงกต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เข้าไปในส่วนของนักเรียน เลือกคอร์ส 2 แล้วเลือกบทเรียนที่ 3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เรื่องเขา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วงกต</a:t>
            </a:r>
            <a:r>
              <a:rPr lang="en-US" sz="3200" dirty="0" smtClean="0"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การจัดลำดับ คลิกที่หมายเลข 1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โจทย์ให้หมูเดินไปข้างหน้า 2 ครั้ง ใช้เมาส์ลากบล็อกคำสั่งมาวางเรียงกันจำนวน 2 บล็อก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คลิกปุ่ม เริ่ม โปรแกรมจะทำงาน หากถูกต้องจะแสดงข้อความยินดีพร้อมทั้งให้เลือกไปทำโจทย์ข้อต่อไป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5353" r="7830" b="66263"/>
          <a:stretch/>
        </p:blipFill>
        <p:spPr>
          <a:xfrm>
            <a:off x="620178" y="4003590"/>
            <a:ext cx="5115356" cy="2403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52727" r="7831" b="22121"/>
          <a:stretch/>
        </p:blipFill>
        <p:spPr>
          <a:xfrm>
            <a:off x="6162466" y="4003590"/>
            <a:ext cx="5425231" cy="2403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95117" y="299967"/>
            <a:ext cx="4201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 smtClean="0">
                <a:latin typeface="TH Sarabun New" pitchFamily="34" charset="-34"/>
                <a:cs typeface="TH Sarabun New" pitchFamily="34" charset="-34"/>
              </a:rPr>
              <a:t>สนุกกับการเขียนโปรแกรม</a:t>
            </a:r>
            <a:endParaRPr lang="en-US" sz="44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683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13389" y="449532"/>
            <a:ext cx="5369572" cy="2723011"/>
            <a:chOff x="413389" y="451014"/>
            <a:chExt cx="5369572" cy="272301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" name="TextBox 6"/>
            <p:cNvSpPr txBox="1"/>
            <p:nvPr/>
          </p:nvSpPr>
          <p:spPr>
            <a:xfrm>
              <a:off x="413389" y="451015"/>
              <a:ext cx="3095929" cy="206210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1. ตัวอย่างโปรแกรม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ที่มีความซับซ้อนขึ้นไปอีก เช่น การเดินในลักษณะต่อไปนี้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4" t="13435" r="29623" b="54646"/>
            <a:stretch/>
          </p:blipFill>
          <p:spPr>
            <a:xfrm>
              <a:off x="3309848" y="451014"/>
              <a:ext cx="2473113" cy="2723011"/>
            </a:xfrm>
            <a:prstGeom prst="rect">
              <a:avLst/>
            </a:prstGeom>
            <a:grpFill/>
          </p:spPr>
        </p:pic>
      </p:grpSp>
      <p:grpSp>
        <p:nvGrpSpPr>
          <p:cNvPr id="23" name="Group 22"/>
          <p:cNvGrpSpPr/>
          <p:nvPr/>
        </p:nvGrpSpPr>
        <p:grpSpPr>
          <a:xfrm>
            <a:off x="6290825" y="451015"/>
            <a:ext cx="5171915" cy="2553244"/>
            <a:chOff x="6290825" y="451015"/>
            <a:chExt cx="5171915" cy="25532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9" t="54444" r="32878" b="13031"/>
            <a:stretch/>
          </p:blipFill>
          <p:spPr>
            <a:xfrm>
              <a:off x="9551771" y="451015"/>
              <a:ext cx="1910969" cy="25532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290825" y="725335"/>
              <a:ext cx="3293075" cy="181588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2. เราจะพบว่าต้องให้ตัวละครเดินหน้า 4 ครั้ง จากนั้นหันไปทางขวา แล้วเดินหน้าอีก 5 ครั้ง เขียนลำดับขั้นตอนได้ ดังนี้ </a:t>
              </a:r>
              <a:endParaRPr lang="en-US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96983" y="3571103"/>
            <a:ext cx="9279992" cy="2955886"/>
            <a:chOff x="1796983" y="3571103"/>
            <a:chExt cx="9279992" cy="29558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6" t="10505" r="3584" b="59899"/>
            <a:stretch/>
          </p:blipFill>
          <p:spPr>
            <a:xfrm>
              <a:off x="4731402" y="3571103"/>
              <a:ext cx="6345573" cy="29558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96983" y="3622420"/>
              <a:ext cx="2935038" cy="15696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3. เมื่อเขียนโปรแกรม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โดยการวางบล็อกคำสั่ง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จะเขียนได้ ดังนี้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60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836" y="125887"/>
            <a:ext cx="142539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20757"/>
            <a:ext cx="1893467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เขาวงกต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ลูป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958" y="110508"/>
            <a:ext cx="6142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93595" y="1442435"/>
            <a:ext cx="93735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นักเรียนเข้าเว็บไซต์ </a:t>
            </a: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https://code.org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เลือกคอร์ส 2 แล้วเลือกบทเรียนที่ 6 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เขาวงกต</a:t>
            </a: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ลูป จะปรากฏหน้าต่างเขียนโปรแกรม 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จากนั้นนักเรียนลองเขียนโปรแกรม และเรียนรู้ไปเรื่อย ๆ</a:t>
            </a:r>
            <a:endParaRPr lang="th-TH" sz="32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66263" r="7860" b="8384"/>
          <a:stretch/>
        </p:blipFill>
        <p:spPr>
          <a:xfrm>
            <a:off x="638474" y="3755860"/>
            <a:ext cx="5883155" cy="2473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46667" r="7414" b="21313"/>
          <a:stretch/>
        </p:blipFill>
        <p:spPr>
          <a:xfrm>
            <a:off x="6767540" y="3876703"/>
            <a:ext cx="4452959" cy="23526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528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835" y="148747"/>
            <a:ext cx="1425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43617"/>
            <a:ext cx="1893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เขาวงกต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ลูป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958" y="133368"/>
            <a:ext cx="614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37928" y="3116751"/>
            <a:ext cx="7263377" cy="3589278"/>
            <a:chOff x="1185398" y="3162471"/>
            <a:chExt cx="7263377" cy="3589278"/>
          </a:xfrm>
        </p:grpSpPr>
        <p:sp>
          <p:nvSpPr>
            <p:cNvPr id="2" name="Rounded Rectangle 1"/>
            <p:cNvSpPr/>
            <p:nvPr/>
          </p:nvSpPr>
          <p:spPr>
            <a:xfrm>
              <a:off x="1185398" y="3162471"/>
              <a:ext cx="6834541" cy="34978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20974" y="3212319"/>
              <a:ext cx="6827801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แบบบันทึกผลการเขียนโปรแกรมในเว็บไซต์ 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https://</a:t>
              </a:r>
              <a: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  <a:t>code.org</a:t>
              </a:r>
              <a:endParaRPr lang="th-TH" sz="3200" b="1" dirty="0" smtClean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นักเรียนเข้าเว็บไซต์ </a:t>
              </a:r>
              <a:r>
                <a:rPr lang="en-US" sz="3200" dirty="0" smtClean="0">
                  <a:latin typeface="TH Sarabun New" pitchFamily="34" charset="-34"/>
                  <a:cs typeface="TH Sarabun New" pitchFamily="34" charset="-34"/>
                </a:rPr>
                <a:t>https://code.org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ได้หรือไม่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นักเรียนเลือกคอร์ส 2 ได้หรือไม่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นักเรียนเข้าบทเรียนที่ 6 สำเร็จหรือไม่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นักเรียนพบหน้าโปรแกรมเขาวงกต </a:t>
              </a:r>
              <a:r>
                <a:rPr lang="en-US" sz="3200" dirty="0" smtClean="0">
                  <a:latin typeface="TH Sarabun New" pitchFamily="34" charset="-34"/>
                  <a:cs typeface="TH Sarabun New" pitchFamily="34" charset="-34"/>
                </a:rPr>
                <a:t>: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ลูป หรือไม่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นักเรียนฝึกเขียนโปรแกรมได้หรือไม่</a:t>
              </a:r>
              <a:endParaRPr lang="th-TH" sz="32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83906" y="1397204"/>
            <a:ext cx="10220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นักเรียนเข้าเว็บไซต์ </a:t>
            </a:r>
            <a:r>
              <a:rPr lang="en-US" sz="3600" b="1" dirty="0" smtClean="0">
                <a:latin typeface="TH Sarabun New" pitchFamily="34" charset="-34"/>
                <a:cs typeface="TH Sarabun New" pitchFamily="34" charset="-34"/>
              </a:rPr>
              <a:t>https://code.org 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เลือกคอร์ส 2 แล้วเลือกบทเรียนที่ 6 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เขา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วงกต</a:t>
            </a:r>
            <a:r>
              <a:rPr lang="en-US" sz="3600" b="1" dirty="0" smtClean="0"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ลูป จะปรากฏหน้าต่างเขียนโปรแกรม จากนั้นนักเรียนลองเขียนโปรแกรม และเรียนรู้ไปเรื่อย ๆ</a:t>
            </a:r>
            <a:endParaRPr lang="th-TH" sz="36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865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4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5381" y="311397"/>
            <a:ext cx="6061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 smtClean="0">
                <a:latin typeface="TH Sarabun New" pitchFamily="34" charset="-34"/>
                <a:cs typeface="TH Sarabun New" pitchFamily="34" charset="-34"/>
              </a:rPr>
              <a:t>การตรวจสอบความผิดพลาดของโปรแกรม</a:t>
            </a:r>
            <a:endParaRPr lang="en-US" sz="4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9169" y="1135332"/>
            <a:ext cx="10199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ตัวอย่าง</a:t>
            </a:r>
            <a:r>
              <a:rPr lang="en-US" sz="3600" b="1" dirty="0" smtClean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 1</a:t>
            </a:r>
            <a:r>
              <a:rPr lang="th-TH" sz="3600" b="1" dirty="0" smtClean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 เขียนโปรแกรมให้หุ่นยนต์เดินทางไปพบจรวด</a:t>
            </a:r>
          </a:p>
          <a:p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เมื่อโปรแกรมทำงานพบว่าหุ่นยนต์ไม่สามารถเดินทางไปพบจรวดได้ ลองพิจารณาการทำงานแต่ละคำสั่งว่าผิดพลาดที่ตำแหน่งใด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84" y="2539965"/>
            <a:ext cx="5084438" cy="37545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7945" y="2878228"/>
            <a:ext cx="66501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 smtClean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เดินไปข้างหน้าครั้งที่ 1 หุ่นยนต์จะอยู่ตำแหน่ง </a:t>
            </a:r>
            <a:r>
              <a:rPr lang="en-US" sz="3600" b="1" dirty="0" smtClean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A</a:t>
            </a:r>
            <a:endParaRPr lang="th-TH" sz="3600" b="1" dirty="0" smtClean="0">
              <a:solidFill>
                <a:srgbClr val="FFD462"/>
              </a:solidFill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 smtClean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เดิน</a:t>
            </a:r>
            <a:r>
              <a:rPr lang="th-TH" sz="3600" b="1" dirty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ไปข้างหน้าครั้งที่ </a:t>
            </a:r>
            <a:r>
              <a:rPr lang="th-TH" sz="3600" b="1" dirty="0" smtClean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2 หุ่นยนต์จะอยู่ตำแหน่ง </a:t>
            </a:r>
            <a:r>
              <a:rPr lang="en-US" sz="3600" b="1" dirty="0" smtClean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B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 smtClean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หมุนขวา หุ่นยนต์จะหมุนเตรียมลงด้านล่าง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 smtClean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เดินไปข้างหน้า หุ่นยนต์จะอยู่ตำแหน่ง </a:t>
            </a:r>
            <a:r>
              <a:rPr lang="en-US" sz="3600" b="1" dirty="0" smtClean="0">
                <a:solidFill>
                  <a:srgbClr val="FFD462"/>
                </a:solidFill>
                <a:latin typeface="TH Sarabun New" pitchFamily="34" charset="-34"/>
                <a:cs typeface="TH Sarabun New" pitchFamily="34" charset="-34"/>
              </a:rPr>
              <a:t>C</a:t>
            </a:r>
            <a:endParaRPr lang="en-US" sz="3600" b="1" dirty="0">
              <a:solidFill>
                <a:srgbClr val="FFD46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116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247" y="1075066"/>
            <a:ext cx="5985561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ตัวอย่าง</a:t>
            </a:r>
            <a:r>
              <a:rPr lang="en-US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 2</a:t>
            </a:r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 ให้ตัวละครเคลื่อนที่จากตำแหน่ง </a:t>
            </a:r>
            <a:r>
              <a:rPr lang="en-US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A </a:t>
            </a:r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ไปถึงตำแหน่ง </a:t>
            </a:r>
            <a:r>
              <a:rPr lang="en-US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C </a:t>
            </a:r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มีขั้นตอน ดังนี้</a:t>
            </a:r>
          </a:p>
          <a:p>
            <a:pPr>
              <a:lnSpc>
                <a:spcPct val="150000"/>
              </a:lnSpc>
            </a:pPr>
            <a:endParaRPr lang="th-TH" sz="105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เมื่อทำงานครั้งที่ 1 ตัวละครจะเดินไปข้างหน้า หันขวาแล้วเดินไปข้างหน้า จะทำให้อยู่ตำแหน่ง </a:t>
            </a:r>
            <a:r>
              <a:rPr lang="en-US" sz="2400" b="1" dirty="0" smtClean="0">
                <a:latin typeface="TH Sarabun New" pitchFamily="34" charset="-34"/>
                <a:cs typeface="TH Sarabun New" pitchFamily="34" charset="-34"/>
              </a:rPr>
              <a:t>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เมื่อทำงานครั้งที่ 2 ตัวละครจะอยู่ตำแหน่ง </a:t>
            </a:r>
            <a:r>
              <a:rPr lang="en-US" sz="2400" b="1" dirty="0" smtClean="0">
                <a:latin typeface="TH Sarabun New" pitchFamily="34" charset="-34"/>
                <a:cs typeface="TH Sarabun New" pitchFamily="34" charset="-34"/>
              </a:rPr>
              <a:t>B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เมื่อทำงานครั้งที่ 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3 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ตัวละครจะอยู่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ตำแหน่ง </a:t>
            </a:r>
            <a:r>
              <a:rPr lang="en-US" sz="2400" b="1" dirty="0" smtClean="0">
                <a:latin typeface="TH Sarabun New" pitchFamily="34" charset="-34"/>
                <a:cs typeface="TH Sarabun New" pitchFamily="34" charset="-34"/>
              </a:rPr>
              <a:t>C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เมื่อทำงานครั้ง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en-US" sz="2400" b="1" dirty="0" smtClean="0">
                <a:latin typeface="TH Sarabun New" pitchFamily="34" charset="-34"/>
                <a:cs typeface="TH Sarabun New" pitchFamily="34" charset="-34"/>
              </a:rPr>
              <a:t> 4 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ตัวละครจะอยู่ตำแหน่ง ดังภาพ</a:t>
            </a:r>
          </a:p>
          <a:p>
            <a:pPr>
              <a:lnSpc>
                <a:spcPct val="150000"/>
              </a:lnSpc>
            </a:pPr>
            <a:endParaRPr lang="th-TH" sz="105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ลอง</a:t>
            </a:r>
            <a:r>
              <a:rPr lang="th-TH" sz="2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พิจารณาการทำงานแต่ละคำสั่ง</a:t>
            </a:r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ว่า</a:t>
            </a:r>
            <a:b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ผิดพลาดที่</a:t>
            </a:r>
            <a:r>
              <a:rPr lang="th-TH" sz="2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ตำแหน่งใด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3" b="11531"/>
          <a:stretch/>
        </p:blipFill>
        <p:spPr>
          <a:xfrm>
            <a:off x="7038108" y="1523999"/>
            <a:ext cx="4454235" cy="3380509"/>
          </a:xfrm>
          <a:prstGeom prst="rect">
            <a:avLst/>
          </a:prstGeom>
          <a:ln w="28575">
            <a:solidFill>
              <a:srgbClr val="70561B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5382" y="345687"/>
            <a:ext cx="6061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 smtClean="0">
                <a:latin typeface="TH Sarabun New" pitchFamily="34" charset="-34"/>
                <a:cs typeface="TH Sarabun New" pitchFamily="34" charset="-34"/>
              </a:rPr>
              <a:t>การตรวจสอบความผิดพลาดของโปรแกรม</a:t>
            </a:r>
            <a:endParaRPr lang="en-US" sz="40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744785" y="4900053"/>
            <a:ext cx="6129730" cy="1923657"/>
            <a:chOff x="5737463" y="4520566"/>
            <a:chExt cx="6129730" cy="1923657"/>
          </a:xfrm>
        </p:grpSpPr>
        <p:grpSp>
          <p:nvGrpSpPr>
            <p:cNvPr id="17" name="Group 16"/>
            <p:cNvGrpSpPr/>
            <p:nvPr/>
          </p:nvGrpSpPr>
          <p:grpSpPr>
            <a:xfrm>
              <a:off x="5737463" y="4725125"/>
              <a:ext cx="4850825" cy="1270090"/>
              <a:chOff x="4274800" y="5777932"/>
              <a:chExt cx="4850825" cy="1270090"/>
            </a:xfrm>
          </p:grpSpPr>
          <p:sp>
            <p:nvSpPr>
              <p:cNvPr id="21" name="Rounded Rectangular Callout 20"/>
              <p:cNvSpPr/>
              <p:nvPr/>
            </p:nvSpPr>
            <p:spPr>
              <a:xfrm>
                <a:off x="4274800" y="5777932"/>
                <a:ext cx="4416485" cy="1270090"/>
              </a:xfrm>
              <a:prstGeom prst="wedgeRoundRectCallout">
                <a:avLst>
                  <a:gd name="adj1" fmla="val 64921"/>
                  <a:gd name="adj2" fmla="val 4706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01644" y="5847693"/>
                <a:ext cx="482398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ถ้าต้องการให้ตัวละครเดินไปข้างหน้า 4 บล็อก</a:t>
                </a:r>
                <a:b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โดยแต่ละบล็อกจะต้องหันซ้าย 1 ครั้ง </a:t>
                </a:r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นักเรียน</a:t>
                </a: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จะเขียนโปรแกรมโดยใช้บล็อกคำสั่งอย่างไร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0466270" y="4520566"/>
              <a:ext cx="1400923" cy="1923657"/>
              <a:chOff x="10728206" y="4379863"/>
              <a:chExt cx="1400923" cy="192365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2460" y="4379863"/>
                <a:ext cx="1032417" cy="140749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0728206" y="5841855"/>
                <a:ext cx="1400923" cy="461665"/>
              </a:xfrm>
              <a:prstGeom prst="rect">
                <a:avLst/>
              </a:prstGeom>
              <a:solidFill>
                <a:srgbClr val="C7B2D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คำถามสำคัญ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40028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37053"/>
            <a:ext cx="12192000" cy="1420947"/>
          </a:xfrm>
          <a:prstGeom prst="rect">
            <a:avLst/>
          </a:prstGeom>
          <a:solidFill>
            <a:srgbClr val="FFC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5050" y="311397"/>
            <a:ext cx="4701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การเขียนโปรแกรมด้วย </a:t>
            </a:r>
            <a:r>
              <a:rPr lang="en-US" sz="40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Scratch</a:t>
            </a:r>
            <a:endParaRPr lang="en-US" sz="4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84" y="2483881"/>
            <a:ext cx="6624565" cy="38083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94902" y="1056337"/>
            <a:ext cx="8629304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H Sarabun New" pitchFamily="34" charset="-34"/>
                <a:cs typeface="TH Sarabun New" pitchFamily="34" charset="-34"/>
              </a:rPr>
              <a:t>Scratch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สามารถใช้เขียนโปรแกรมบนเว็บไซต์หรือลงโปรแกรมไว้ในเครื่องคอมพิวเตอร์ 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โดยการเขียนบนเว็บไซต์ ทำได้โดยเข้าที่ </a:t>
            </a:r>
            <a:r>
              <a:rPr lang="en-US" sz="2800" b="1" dirty="0" smtClean="0">
                <a:latin typeface="TH Sarabun New" pitchFamily="34" charset="-34"/>
                <a:cs typeface="TH Sarabun New" pitchFamily="34" charset="-34"/>
              </a:rPr>
              <a:t>https://scratch.mit.edu</a:t>
            </a:r>
            <a:endParaRPr lang="th-TH" sz="28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49580" y="3289595"/>
            <a:ext cx="3759200" cy="3363612"/>
            <a:chOff x="1513840" y="3037361"/>
            <a:chExt cx="3759200" cy="3363612"/>
          </a:xfrm>
        </p:grpSpPr>
        <p:sp>
          <p:nvSpPr>
            <p:cNvPr id="12" name="Rounded Rectangle 11"/>
            <p:cNvSpPr/>
            <p:nvPr/>
          </p:nvSpPr>
          <p:spPr>
            <a:xfrm>
              <a:off x="1513840" y="3037361"/>
              <a:ext cx="3759200" cy="3363612"/>
            </a:xfrm>
            <a:prstGeom prst="roundRect">
              <a:avLst/>
            </a:prstGeom>
            <a:solidFill>
              <a:srgbClr val="FFF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356" y="4886988"/>
              <a:ext cx="1396168" cy="14205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960" y="3395882"/>
              <a:ext cx="1713663" cy="13473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901" y="3383670"/>
              <a:ext cx="1314759" cy="1371745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2406" y="2392441"/>
            <a:ext cx="2146308" cy="2134374"/>
            <a:chOff x="422406" y="2392441"/>
            <a:chExt cx="2146308" cy="2134374"/>
          </a:xfrm>
        </p:grpSpPr>
        <p:sp>
          <p:nvSpPr>
            <p:cNvPr id="2" name="Oval 1"/>
            <p:cNvSpPr/>
            <p:nvPr/>
          </p:nvSpPr>
          <p:spPr>
            <a:xfrm>
              <a:off x="434340" y="2392441"/>
              <a:ext cx="2134374" cy="213437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406" y="2824280"/>
              <a:ext cx="211505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 smtClean="0">
                  <a:latin typeface="TH Sarabun New" pitchFamily="34" charset="-34"/>
                  <a:cs typeface="TH Sarabun New" pitchFamily="34" charset="-34"/>
                </a:rPr>
                <a:t>ประโยชน์</a:t>
              </a:r>
              <a:br>
                <a:rPr lang="th-TH" sz="40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4000" b="1" dirty="0" smtClean="0">
                  <a:latin typeface="TH Sarabun New" pitchFamily="34" charset="-34"/>
                  <a:cs typeface="TH Sarabun New" pitchFamily="34" charset="-34"/>
                </a:rPr>
                <a:t>ของ </a:t>
              </a:r>
              <a:r>
                <a:rPr lang="en-US" sz="4000" b="1" dirty="0" smtClean="0"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th-TH" sz="4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446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07803" y="1840229"/>
            <a:ext cx="8016107" cy="4114217"/>
            <a:chOff x="407803" y="1485899"/>
            <a:chExt cx="8016107" cy="4114217"/>
          </a:xfrm>
        </p:grpSpPr>
        <p:sp>
          <p:nvSpPr>
            <p:cNvPr id="17" name="Rectangle 16"/>
            <p:cNvSpPr/>
            <p:nvPr/>
          </p:nvSpPr>
          <p:spPr>
            <a:xfrm>
              <a:off x="407803" y="1485899"/>
              <a:ext cx="8016107" cy="4069903"/>
            </a:xfrm>
            <a:prstGeom prst="rect">
              <a:avLst/>
            </a:prstGeom>
            <a:solidFill>
              <a:srgbClr val="F9B6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6565" r="7405" b="29495"/>
            <a:stretch/>
          </p:blipFill>
          <p:spPr>
            <a:xfrm>
              <a:off x="627488" y="1847378"/>
              <a:ext cx="3760612" cy="334694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639153" y="1629798"/>
              <a:ext cx="3499007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การเดินเป็นสี่เหลี่ยมจัตุรัส </a:t>
              </a:r>
              <a:b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เส้นทางการเดินจะต้อง</a:t>
              </a:r>
              <a:b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เท่ากันทุกด้าน ให้ระยะ</a:t>
              </a:r>
              <a:b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การเดินเป็น </a:t>
              </a:r>
              <a:r>
                <a:rPr lang="en-US" sz="3600" b="1" dirty="0" smtClean="0">
                  <a:latin typeface="TH Sarabun New" pitchFamily="34" charset="-34"/>
                  <a:cs typeface="TH Sarabun New" pitchFamily="34" charset="-34"/>
                </a:rPr>
                <a:t>x </a:t>
              </a: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การเขียน</a:t>
              </a:r>
              <a:b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โปรแกรมลักษณะนี้ </a:t>
              </a:r>
              <a:b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เราอาจออกแบบขั้นตอน</a:t>
              </a:r>
              <a:b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การทำงานได้ ดังนี้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57238" y="-27162"/>
            <a:ext cx="8804269" cy="881399"/>
            <a:chOff x="834478" y="98568"/>
            <a:chExt cx="8804269" cy="881399"/>
          </a:xfrm>
        </p:grpSpPr>
        <p:sp>
          <p:nvSpPr>
            <p:cNvPr id="26" name="Rounded Rectangle 25"/>
            <p:cNvSpPr/>
            <p:nvPr/>
          </p:nvSpPr>
          <p:spPr>
            <a:xfrm>
              <a:off x="834478" y="267230"/>
              <a:ext cx="7107245" cy="6675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528523" y="268680"/>
              <a:ext cx="7107245" cy="6675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531502" y="269347"/>
              <a:ext cx="7107245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45556" y="267448"/>
              <a:ext cx="8690212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5836" y="12588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00756" y="120757"/>
              <a:ext cx="6125395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การเขียนโปรแกรมให้แมวเดินเป็นสี่เหลี่ยมจัตุรัส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5958" y="11050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.4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5000585" y="98568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68616" y="794770"/>
            <a:ext cx="2718778" cy="5945221"/>
            <a:chOff x="8842279" y="906540"/>
            <a:chExt cx="2718778" cy="5945221"/>
          </a:xfrm>
        </p:grpSpPr>
        <p:sp>
          <p:nvSpPr>
            <p:cNvPr id="30" name="Flowchart: Alternate Process 29"/>
            <p:cNvSpPr/>
            <p:nvPr/>
          </p:nvSpPr>
          <p:spPr>
            <a:xfrm>
              <a:off x="8842279" y="906540"/>
              <a:ext cx="2718778" cy="5945221"/>
            </a:xfrm>
            <a:prstGeom prst="flowChartAlternateProcess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2" t="26869" r="33726" b="9900"/>
            <a:stretch/>
          </p:blipFill>
          <p:spPr>
            <a:xfrm>
              <a:off x="9128057" y="1017054"/>
              <a:ext cx="2141923" cy="5754697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8699937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7789" y="330845"/>
            <a:ext cx="8010526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</a:t>
            </a: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ตัวชี้วัด</a:t>
            </a:r>
            <a:endParaRPr lang="th-TH" sz="36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64" y="1796436"/>
            <a:ext cx="6689652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ก่อนเริ่มเขียนโปรแกรมควรทำสิ่งใดเป็นอันดับแรก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ทดลองใช้โปรแกรม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ตรวจสอบความผิดพลาดของโปรแกรม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ออกแบบขั้นตอนการทำงานของโปรแกรม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5016" y="1282718"/>
            <a:ext cx="8141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หน่วยงานเรียนรู้ที่ </a:t>
            </a:r>
            <a:r>
              <a:rPr lang="th-TH" sz="4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2 การเขียนโปรแกรมเบื้องต้น</a:t>
            </a:r>
            <a:endParaRPr lang="en-US" sz="48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20199" y="549412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76" y="163345"/>
            <a:ext cx="839586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57" y="163345"/>
            <a:ext cx="739422" cy="1371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90476" y="2812096"/>
            <a:ext cx="5491084" cy="3839506"/>
            <a:chOff x="6990476" y="2812096"/>
            <a:chExt cx="5491084" cy="3839506"/>
          </a:xfrm>
        </p:grpSpPr>
        <p:grpSp>
          <p:nvGrpSpPr>
            <p:cNvPr id="4" name="Group 3"/>
            <p:cNvGrpSpPr/>
            <p:nvPr/>
          </p:nvGrpSpPr>
          <p:grpSpPr>
            <a:xfrm>
              <a:off x="6990476" y="2812096"/>
              <a:ext cx="5491084" cy="2142662"/>
              <a:chOff x="6853316" y="2892106"/>
              <a:chExt cx="5491084" cy="2142662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6853316" y="2892106"/>
                <a:ext cx="5090986" cy="2142662"/>
              </a:xfrm>
              <a:prstGeom prst="wedgeRoundRectCallout">
                <a:avLst>
                  <a:gd name="adj1" fmla="val 7902"/>
                  <a:gd name="adj2" fmla="val 73910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899036" y="2962114"/>
                <a:ext cx="544536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3)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เพราะการออกแบบขั้นตอน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การทำงานของโปรแกรมเป็นการคิดล่วงหน้า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ว่าจะให้โปรแกรมทำงานอย่างไร 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ซึ่งต้องทำเป็นอันดับแรกก่อนเขียนโปรแกรม</a:t>
                </a: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651" y="5182512"/>
              <a:ext cx="1441227" cy="146909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40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61577" y="112704"/>
            <a:ext cx="6886822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7200" b="1" dirty="0" smtClean="0">
                <a:solidFill>
                  <a:srgbClr val="406129"/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การเขียนโปรแกรมเบื้องต้น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2562" y="2139710"/>
            <a:ext cx="10474095" cy="4436286"/>
            <a:chOff x="912562" y="2139710"/>
            <a:chExt cx="10474095" cy="4436286"/>
          </a:xfrm>
        </p:grpSpPr>
        <p:sp>
          <p:nvSpPr>
            <p:cNvPr id="52" name="Oval 51"/>
            <p:cNvSpPr/>
            <p:nvPr/>
          </p:nvSpPr>
          <p:spPr>
            <a:xfrm>
              <a:off x="4598438" y="2818562"/>
              <a:ext cx="2995124" cy="29951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2818562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962924"/>
              <a:ext cx="2706398" cy="2706398"/>
            </a:xfrm>
            <a:prstGeom prst="ellipse">
              <a:avLst/>
            </a:prstGeom>
            <a:solidFill>
              <a:srgbClr val="CDE4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3090661"/>
              <a:ext cx="2450926" cy="2450927"/>
            </a:xfrm>
            <a:prstGeom prst="ellipse">
              <a:avLst/>
            </a:prstGeom>
            <a:solidFill>
              <a:srgbClr val="83B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17346" y="3898144"/>
              <a:ext cx="29468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การเขียนโปรแกรม</a:t>
              </a:r>
              <a:r>
                <a:rPr lang="en-US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เบื้องต้น</a:t>
              </a:r>
              <a:endPara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57" name="Elbow Connector 56"/>
            <p:cNvCxnSpPr/>
            <p:nvPr/>
          </p:nvCxnSpPr>
          <p:spPr>
            <a:xfrm rot="10800000" flipV="1">
              <a:off x="2647782" y="4622975"/>
              <a:ext cx="2020625" cy="1069563"/>
            </a:xfrm>
            <a:prstGeom prst="bentConnector2">
              <a:avLst/>
            </a:prstGeom>
            <a:ln w="1270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1104077" y="5188177"/>
              <a:ext cx="3087409" cy="1240972"/>
              <a:chOff x="711418" y="2336195"/>
              <a:chExt cx="3508311" cy="1240972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711418" y="2336195"/>
                <a:ext cx="3508311" cy="124097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711418" y="2336195"/>
                <a:ext cx="3508311" cy="338166"/>
              </a:xfrm>
              <a:custGeom>
                <a:avLst/>
                <a:gdLst>
                  <a:gd name="connsiteX0" fmla="*/ 206833 w 3508311"/>
                  <a:gd name="connsiteY0" fmla="*/ 0 h 338166"/>
                  <a:gd name="connsiteX1" fmla="*/ 3301478 w 3508311"/>
                  <a:gd name="connsiteY1" fmla="*/ 0 h 338166"/>
                  <a:gd name="connsiteX2" fmla="*/ 3508311 w 3508311"/>
                  <a:gd name="connsiteY2" fmla="*/ 206833 h 338166"/>
                  <a:gd name="connsiteX3" fmla="*/ 3508311 w 3508311"/>
                  <a:gd name="connsiteY3" fmla="*/ 338166 h 338166"/>
                  <a:gd name="connsiteX4" fmla="*/ 0 w 3508311"/>
                  <a:gd name="connsiteY4" fmla="*/ 338166 h 338166"/>
                  <a:gd name="connsiteX5" fmla="*/ 0 w 3508311"/>
                  <a:gd name="connsiteY5" fmla="*/ 206833 h 338166"/>
                  <a:gd name="connsiteX6" fmla="*/ 206833 w 3508311"/>
                  <a:gd name="connsiteY6" fmla="*/ 0 h 33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8311" h="338166">
                    <a:moveTo>
                      <a:pt x="206833" y="0"/>
                    </a:moveTo>
                    <a:lnTo>
                      <a:pt x="3301478" y="0"/>
                    </a:lnTo>
                    <a:cubicBezTo>
                      <a:pt x="3415709" y="0"/>
                      <a:pt x="3508311" y="92602"/>
                      <a:pt x="3508311" y="206833"/>
                    </a:cubicBezTo>
                    <a:lnTo>
                      <a:pt x="3508311" y="338166"/>
                    </a:lnTo>
                    <a:lnTo>
                      <a:pt x="0" y="338166"/>
                    </a:lnTo>
                    <a:lnTo>
                      <a:pt x="0" y="206833"/>
                    </a:lnTo>
                    <a:cubicBezTo>
                      <a:pt x="0" y="92602"/>
                      <a:pt x="92602" y="0"/>
                      <a:pt x="206833" y="0"/>
                    </a:cubicBezTo>
                    <a:close/>
                  </a:path>
                </a:pathLst>
              </a:custGeom>
              <a:solidFill>
                <a:srgbClr val="D157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05550" y="5498778"/>
              <a:ext cx="30801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การเขียนโปรแกรม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ด้วย </a:t>
              </a:r>
              <a: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61" name="Elbow Connector 60"/>
            <p:cNvCxnSpPr/>
            <p:nvPr/>
          </p:nvCxnSpPr>
          <p:spPr>
            <a:xfrm rot="10800000">
              <a:off x="2652216" y="3261914"/>
              <a:ext cx="2016165" cy="740879"/>
            </a:xfrm>
            <a:prstGeom prst="bentConnector2">
              <a:avLst/>
            </a:prstGeom>
            <a:ln w="1270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1108510" y="2145632"/>
              <a:ext cx="3087409" cy="1240972"/>
              <a:chOff x="711418" y="2336195"/>
              <a:chExt cx="3508311" cy="1240972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711418" y="2336195"/>
                <a:ext cx="3508311" cy="124097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711418" y="2336195"/>
                <a:ext cx="3508311" cy="338166"/>
              </a:xfrm>
              <a:custGeom>
                <a:avLst/>
                <a:gdLst>
                  <a:gd name="connsiteX0" fmla="*/ 206833 w 3508311"/>
                  <a:gd name="connsiteY0" fmla="*/ 0 h 338166"/>
                  <a:gd name="connsiteX1" fmla="*/ 3301478 w 3508311"/>
                  <a:gd name="connsiteY1" fmla="*/ 0 h 338166"/>
                  <a:gd name="connsiteX2" fmla="*/ 3508311 w 3508311"/>
                  <a:gd name="connsiteY2" fmla="*/ 206833 h 338166"/>
                  <a:gd name="connsiteX3" fmla="*/ 3508311 w 3508311"/>
                  <a:gd name="connsiteY3" fmla="*/ 338166 h 338166"/>
                  <a:gd name="connsiteX4" fmla="*/ 0 w 3508311"/>
                  <a:gd name="connsiteY4" fmla="*/ 338166 h 338166"/>
                  <a:gd name="connsiteX5" fmla="*/ 0 w 3508311"/>
                  <a:gd name="connsiteY5" fmla="*/ 206833 h 338166"/>
                  <a:gd name="connsiteX6" fmla="*/ 206833 w 3508311"/>
                  <a:gd name="connsiteY6" fmla="*/ 0 h 33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8311" h="338166">
                    <a:moveTo>
                      <a:pt x="206833" y="0"/>
                    </a:moveTo>
                    <a:lnTo>
                      <a:pt x="3301478" y="0"/>
                    </a:lnTo>
                    <a:cubicBezTo>
                      <a:pt x="3415709" y="0"/>
                      <a:pt x="3508311" y="92602"/>
                      <a:pt x="3508311" y="206833"/>
                    </a:cubicBezTo>
                    <a:lnTo>
                      <a:pt x="3508311" y="338166"/>
                    </a:lnTo>
                    <a:lnTo>
                      <a:pt x="0" y="338166"/>
                    </a:lnTo>
                    <a:lnTo>
                      <a:pt x="0" y="206833"/>
                    </a:lnTo>
                    <a:cubicBezTo>
                      <a:pt x="0" y="92602"/>
                      <a:pt x="92602" y="0"/>
                      <a:pt x="206833" y="0"/>
                    </a:cubicBezTo>
                    <a:close/>
                  </a:path>
                </a:pathLst>
              </a:custGeom>
              <a:solidFill>
                <a:srgbClr val="DC80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62" name="Elbow Connector 61"/>
            <p:cNvCxnSpPr/>
            <p:nvPr/>
          </p:nvCxnSpPr>
          <p:spPr>
            <a:xfrm rot="10800000" flipH="1" flipV="1">
              <a:off x="7519186" y="4622976"/>
              <a:ext cx="2020599" cy="1247236"/>
            </a:xfrm>
            <a:prstGeom prst="bentConnector2">
              <a:avLst/>
            </a:prstGeom>
            <a:ln w="1270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lbow Connector 62"/>
            <p:cNvCxnSpPr/>
            <p:nvPr/>
          </p:nvCxnSpPr>
          <p:spPr>
            <a:xfrm rot="10800000" flipH="1">
              <a:off x="7523620" y="3261914"/>
              <a:ext cx="2016165" cy="740879"/>
            </a:xfrm>
            <a:prstGeom prst="bentConnector2">
              <a:avLst/>
            </a:prstGeom>
            <a:ln w="1270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8002887" y="5188177"/>
              <a:ext cx="3087409" cy="1240972"/>
              <a:chOff x="7677166" y="1742867"/>
              <a:chExt cx="3508311" cy="1240972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7677166" y="1742867"/>
                <a:ext cx="3508311" cy="124097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7677166" y="1742867"/>
                <a:ext cx="3508311" cy="338166"/>
              </a:xfrm>
              <a:custGeom>
                <a:avLst/>
                <a:gdLst>
                  <a:gd name="connsiteX0" fmla="*/ 206833 w 3508311"/>
                  <a:gd name="connsiteY0" fmla="*/ 0 h 338166"/>
                  <a:gd name="connsiteX1" fmla="*/ 3301478 w 3508311"/>
                  <a:gd name="connsiteY1" fmla="*/ 0 h 338166"/>
                  <a:gd name="connsiteX2" fmla="*/ 3508311 w 3508311"/>
                  <a:gd name="connsiteY2" fmla="*/ 206833 h 338166"/>
                  <a:gd name="connsiteX3" fmla="*/ 3508311 w 3508311"/>
                  <a:gd name="connsiteY3" fmla="*/ 338166 h 338166"/>
                  <a:gd name="connsiteX4" fmla="*/ 0 w 3508311"/>
                  <a:gd name="connsiteY4" fmla="*/ 338166 h 338166"/>
                  <a:gd name="connsiteX5" fmla="*/ 0 w 3508311"/>
                  <a:gd name="connsiteY5" fmla="*/ 206833 h 338166"/>
                  <a:gd name="connsiteX6" fmla="*/ 206833 w 3508311"/>
                  <a:gd name="connsiteY6" fmla="*/ 0 h 33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8311" h="338166">
                    <a:moveTo>
                      <a:pt x="206833" y="0"/>
                    </a:moveTo>
                    <a:lnTo>
                      <a:pt x="3301478" y="0"/>
                    </a:lnTo>
                    <a:cubicBezTo>
                      <a:pt x="3415709" y="0"/>
                      <a:pt x="3508311" y="92602"/>
                      <a:pt x="3508311" y="206833"/>
                    </a:cubicBezTo>
                    <a:lnTo>
                      <a:pt x="3508311" y="338166"/>
                    </a:lnTo>
                    <a:lnTo>
                      <a:pt x="0" y="338166"/>
                    </a:lnTo>
                    <a:lnTo>
                      <a:pt x="0" y="206833"/>
                    </a:lnTo>
                    <a:cubicBezTo>
                      <a:pt x="0" y="92602"/>
                      <a:pt x="92602" y="0"/>
                      <a:pt x="206833" y="0"/>
                    </a:cubicBezTo>
                    <a:close/>
                  </a:path>
                </a:pathLst>
              </a:custGeom>
              <a:solidFill>
                <a:srgbClr val="816A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707632" y="5477497"/>
              <a:ext cx="36790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 smtClean="0">
                  <a:latin typeface="TH Sarabun New" pitchFamily="34" charset="-34"/>
                  <a:cs typeface="TH Sarabun New" pitchFamily="34" charset="-34"/>
                </a:rPr>
                <a:t>การตรวจสอบ</a:t>
              </a:r>
              <a:br>
                <a:rPr lang="th-TH" sz="30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000" b="1" dirty="0" smtClean="0">
                  <a:latin typeface="TH Sarabun New" pitchFamily="34" charset="-34"/>
                  <a:cs typeface="TH Sarabun New" pitchFamily="34" charset="-34"/>
                </a:rPr>
                <a:t>ความผิดพลาดของโปรแกรม</a:t>
              </a:r>
              <a:endParaRPr lang="en-US" sz="3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8002887" y="2139710"/>
              <a:ext cx="3087409" cy="1240972"/>
              <a:chOff x="711418" y="2336195"/>
              <a:chExt cx="3508311" cy="1240972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711418" y="2336195"/>
                <a:ext cx="3508311" cy="124097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711418" y="2336195"/>
                <a:ext cx="3508311" cy="338166"/>
              </a:xfrm>
              <a:custGeom>
                <a:avLst/>
                <a:gdLst>
                  <a:gd name="connsiteX0" fmla="*/ 206833 w 3508311"/>
                  <a:gd name="connsiteY0" fmla="*/ 0 h 338166"/>
                  <a:gd name="connsiteX1" fmla="*/ 3301478 w 3508311"/>
                  <a:gd name="connsiteY1" fmla="*/ 0 h 338166"/>
                  <a:gd name="connsiteX2" fmla="*/ 3508311 w 3508311"/>
                  <a:gd name="connsiteY2" fmla="*/ 206833 h 338166"/>
                  <a:gd name="connsiteX3" fmla="*/ 3508311 w 3508311"/>
                  <a:gd name="connsiteY3" fmla="*/ 338166 h 338166"/>
                  <a:gd name="connsiteX4" fmla="*/ 0 w 3508311"/>
                  <a:gd name="connsiteY4" fmla="*/ 338166 h 338166"/>
                  <a:gd name="connsiteX5" fmla="*/ 0 w 3508311"/>
                  <a:gd name="connsiteY5" fmla="*/ 206833 h 338166"/>
                  <a:gd name="connsiteX6" fmla="*/ 206833 w 3508311"/>
                  <a:gd name="connsiteY6" fmla="*/ 0 h 33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8311" h="338166">
                    <a:moveTo>
                      <a:pt x="206833" y="0"/>
                    </a:moveTo>
                    <a:lnTo>
                      <a:pt x="3301478" y="0"/>
                    </a:lnTo>
                    <a:cubicBezTo>
                      <a:pt x="3415709" y="0"/>
                      <a:pt x="3508311" y="92602"/>
                      <a:pt x="3508311" y="206833"/>
                    </a:cubicBezTo>
                    <a:lnTo>
                      <a:pt x="3508311" y="338166"/>
                    </a:lnTo>
                    <a:lnTo>
                      <a:pt x="0" y="338166"/>
                    </a:lnTo>
                    <a:lnTo>
                      <a:pt x="0" y="206833"/>
                    </a:lnTo>
                    <a:cubicBezTo>
                      <a:pt x="0" y="92602"/>
                      <a:pt x="92602" y="0"/>
                      <a:pt x="206833" y="0"/>
                    </a:cubicBezTo>
                    <a:close/>
                  </a:path>
                </a:pathLst>
              </a:custGeom>
              <a:solidFill>
                <a:srgbClr val="78C5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912562" y="2610747"/>
              <a:ext cx="3489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การเขียนโปรแกรมอย่างง่าย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175436" y="2450802"/>
              <a:ext cx="28003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สนุกกับการเขียน</a:t>
              </a:r>
            </a:p>
            <a:p>
              <a:pPr algn="ctr"/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โปรแกรม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9837" y="715948"/>
            <a:ext cx="4440782" cy="735095"/>
            <a:chOff x="-9837" y="715948"/>
            <a:chExt cx="4440782" cy="735095"/>
          </a:xfrm>
        </p:grpSpPr>
        <p:grpSp>
          <p:nvGrpSpPr>
            <p:cNvPr id="3" name="Group 2"/>
            <p:cNvGrpSpPr/>
            <p:nvPr/>
          </p:nvGrpSpPr>
          <p:grpSpPr>
            <a:xfrm>
              <a:off x="-9837" y="784590"/>
              <a:ext cx="3869971" cy="654730"/>
              <a:chOff x="-13660" y="605123"/>
              <a:chExt cx="3869971" cy="65473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" y="605123"/>
                <a:ext cx="3856310" cy="578889"/>
              </a:xfrm>
              <a:prstGeom prst="rect">
                <a:avLst/>
              </a:prstGeom>
              <a:solidFill>
                <a:srgbClr val="83BA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5" name="TextBox 2"/>
              <p:cNvSpPr txBox="1"/>
              <p:nvPr/>
            </p:nvSpPr>
            <p:spPr>
              <a:xfrm>
                <a:off x="-13660" y="613522"/>
                <a:ext cx="38699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3600" b="1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แผนผังหัวข้อหน่วยการ</a:t>
                </a:r>
                <a:r>
                  <a:rPr lang="th-TH" sz="36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เรียนรู้</a:t>
                </a:r>
                <a:endParaRPr lang="th-TH" sz="3600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752859" y="715948"/>
              <a:ext cx="678086" cy="735095"/>
              <a:chOff x="3920352" y="1149876"/>
              <a:chExt cx="678086" cy="735095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3920352" y="1149876"/>
                <a:ext cx="678086" cy="6780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57150">
                <a:solidFill>
                  <a:srgbClr val="83BA5D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87582" y="1177085"/>
                <a:ext cx="3215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en-US" sz="4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63186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6593472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ข้อใดต่อไปนี้ไม่ใช่อุปกรณ์ที่สั่งงานด้วยโปรแกรม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เครื่องซักผ้า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ช่องระบายอากาศ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เครื่องปรับอากาศ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373247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03512" y="2617250"/>
            <a:ext cx="4952566" cy="3886608"/>
            <a:chOff x="6803512" y="2617250"/>
            <a:chExt cx="4952566" cy="3886608"/>
          </a:xfrm>
        </p:grpSpPr>
        <p:grpSp>
          <p:nvGrpSpPr>
            <p:cNvPr id="2" name="Group 1"/>
            <p:cNvGrpSpPr/>
            <p:nvPr/>
          </p:nvGrpSpPr>
          <p:grpSpPr>
            <a:xfrm>
              <a:off x="6803512" y="2617250"/>
              <a:ext cx="4579532" cy="1661100"/>
              <a:chOff x="6803512" y="2617250"/>
              <a:chExt cx="4579532" cy="1661100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6803512" y="2617250"/>
                <a:ext cx="4579532" cy="1661100"/>
              </a:xfrm>
              <a:prstGeom prst="wedgeRoundRectCallout">
                <a:avLst>
                  <a:gd name="adj1" fmla="val 37901"/>
                  <a:gd name="adj2" fmla="val 80551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846053" y="2708690"/>
                <a:ext cx="452252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2) เพราะช่องระบายอากาศ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ไม่ได้ถูกควบคุมด้วยระบบอิเล็กทรอนิกส์ ดังนั้นจึงไม่มีการสั่งงานโดยโปรแกรม</a:t>
                </a: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4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3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603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19240" y="3465108"/>
            <a:ext cx="4562342" cy="3227485"/>
            <a:chOff x="7119240" y="3465108"/>
            <a:chExt cx="4562342" cy="322748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0355" y="5223503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119240" y="3469179"/>
              <a:ext cx="3384928" cy="1463040"/>
            </a:xfrm>
            <a:prstGeom prst="wedgeRoundRectCallout">
              <a:avLst>
                <a:gd name="adj1" fmla="val 41138"/>
                <a:gd name="adj2" fmla="val 11214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27924" y="3465108"/>
              <a:ext cx="33858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เพราะสังเกตได้ว่าภาพ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D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ตรงข้ามกับภาพ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A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นั้นคือกลับหลังหัน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75164" y="3027066"/>
            <a:ext cx="5553123" cy="3347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จากภาพหาก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A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คือเดินหน้า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D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คืออะไร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ถอยหลัง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หันซ้าย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กลับหลังหัน</a:t>
            </a:r>
          </a:p>
        </p:txBody>
      </p:sp>
      <p:sp>
        <p:nvSpPr>
          <p:cNvPr id="12" name="Oval 11"/>
          <p:cNvSpPr/>
          <p:nvPr/>
        </p:nvSpPr>
        <p:spPr>
          <a:xfrm>
            <a:off x="1034008" y="567300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806" y="468778"/>
            <a:ext cx="525646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u="sng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สังเกตภาพ แล้วตอบคำถามข้อ</a:t>
            </a:r>
            <a:r>
              <a:rPr lang="th-TH" sz="3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21359" y="1367033"/>
            <a:ext cx="997512" cy="1671983"/>
            <a:chOff x="2621359" y="1367033"/>
            <a:chExt cx="997512" cy="16719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359" y="1367033"/>
              <a:ext cx="997512" cy="107251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873645" y="2269575"/>
              <a:ext cx="424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rPr>
                <a:t>A</a:t>
              </a:r>
              <a:endParaRPr lang="th-TH" sz="4400" b="1" dirty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79140" y="1400808"/>
            <a:ext cx="1072516" cy="1626258"/>
            <a:chOff x="4379140" y="1400808"/>
            <a:chExt cx="1072516" cy="162625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16641" y="1363307"/>
              <a:ext cx="997514" cy="107251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703218" y="2257625"/>
              <a:ext cx="424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rPr>
                <a:t>B</a:t>
              </a:r>
              <a:endParaRPr lang="th-TH" sz="4400" b="1" dirty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26385" y="1397789"/>
            <a:ext cx="1072514" cy="1594025"/>
            <a:chOff x="6226385" y="1397789"/>
            <a:chExt cx="1072514" cy="159402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 flipV="1">
              <a:off x="6263884" y="1360290"/>
              <a:ext cx="997516" cy="107251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561892" y="2222373"/>
              <a:ext cx="424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rPr>
                <a:t>C</a:t>
              </a:r>
              <a:endParaRPr lang="th-TH" sz="4400" b="1" dirty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6479" y="1358703"/>
            <a:ext cx="997510" cy="1690261"/>
            <a:chOff x="8066479" y="1358703"/>
            <a:chExt cx="997510" cy="16902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66479" y="1358703"/>
              <a:ext cx="997510" cy="107251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387344" y="2279523"/>
              <a:ext cx="424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rPr>
                <a:t>D</a:t>
              </a:r>
              <a:endParaRPr lang="th-TH" sz="4400" b="1" dirty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661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04955" y="5231305"/>
            <a:ext cx="6806615" cy="1469090"/>
            <a:chOff x="4604955" y="5231305"/>
            <a:chExt cx="6806615" cy="14690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0343" y="5231305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4604955" y="5451414"/>
              <a:ext cx="4081845" cy="1028873"/>
            </a:xfrm>
            <a:prstGeom prst="wedgeRoundRectCallout">
              <a:avLst>
                <a:gd name="adj1" fmla="val 82843"/>
                <a:gd name="adj2" fmla="val -3313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55607" y="5439084"/>
              <a:ext cx="41226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เพราะเป็นคำสั่งให้หุ่นยนต์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เดินไปข้างหน้าซึ่งจะถึงส้มพอดี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0823" y="1213566"/>
            <a:ext cx="71651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หากต้องการให้หุ่นยนต์ไปเก็บส้ม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ควรเขียนโปรแกรมอย่างไร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เริ่มต้น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-&gt;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เดินหน้า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-&gt;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ทำซ้ำ 3 ครั้ง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-&gt;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จบ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เริ่มต้น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-&gt;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ทำซ้ำ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ครั้ง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-&gt;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เดินหน้า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-&gt;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จบ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เริ่มต้น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-&gt;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เดินหน้า 4 ครั้ง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-&gt;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ทำซ้ำ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-&gt;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จบ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8948" y="333201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164" y="494808"/>
            <a:ext cx="529359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u="sng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สังเกตภาพ แล้วตอบคำถามข้อ 4-5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	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489748"/>
              </p:ext>
            </p:extLst>
          </p:nvPr>
        </p:nvGraphicFramePr>
        <p:xfrm>
          <a:off x="6458205" y="856086"/>
          <a:ext cx="5486095" cy="40507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7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72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72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72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72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3502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02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02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87" y="3686361"/>
            <a:ext cx="671773" cy="1112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062" y="3902091"/>
            <a:ext cx="689016" cy="7812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165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163" y="1349019"/>
            <a:ext cx="716519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หุ่นยนต์ต้องเดินกี่บล็อกจึงจะถึงส้ม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31709" y="477258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164" y="723408"/>
            <a:ext cx="491410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u="sng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สังเกตภาพ แล้วตอบคำถามข้อ 4-5</a:t>
            </a:r>
            <a:r>
              <a:rPr lang="th-TH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	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141029"/>
              </p:ext>
            </p:extLst>
          </p:nvPr>
        </p:nvGraphicFramePr>
        <p:xfrm>
          <a:off x="5910852" y="831242"/>
          <a:ext cx="5124610" cy="40607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49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49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49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49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492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3535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35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35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006922" y="5200649"/>
            <a:ext cx="7389478" cy="1326924"/>
            <a:chOff x="4180600" y="5224364"/>
            <a:chExt cx="7389478" cy="13269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2" y="5224364"/>
              <a:ext cx="1255226" cy="1279493"/>
            </a:xfrm>
            <a:prstGeom prst="rect">
              <a:avLst/>
            </a:prstGeom>
          </p:spPr>
        </p:pic>
        <p:sp>
          <p:nvSpPr>
            <p:cNvPr id="17" name="Rounded Rectangular Callout 16"/>
            <p:cNvSpPr/>
            <p:nvPr/>
          </p:nvSpPr>
          <p:spPr>
            <a:xfrm>
              <a:off x="4180600" y="5462844"/>
              <a:ext cx="5597611" cy="1028873"/>
            </a:xfrm>
            <a:prstGeom prst="wedgeRoundRectCallout">
              <a:avLst>
                <a:gd name="adj1" fmla="val 63802"/>
                <a:gd name="adj2" fmla="val 3353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38368" y="5474070"/>
              <a:ext cx="55234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เพราะต้องใช้คำสั่งในการเดินไปข้างหน้า 4 บล็อกจึงจะถึงส้มพอดี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133" y="3552819"/>
            <a:ext cx="785112" cy="12997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26" y="3764428"/>
            <a:ext cx="813368" cy="922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235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77166"/>
            <a:ext cx="86356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Scratch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สามารถสร้างสรรค์ผลงานแบบใดบ้าง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วาดภาพตามจินตนาการ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วาดภาพพร้อมแสดงวิดีโอ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สร้างตัวละคร เกม ภาพเคลื่อนไหวพร้อมเสียง</a:t>
            </a:r>
          </a:p>
        </p:txBody>
      </p:sp>
      <p:sp>
        <p:nvSpPr>
          <p:cNvPr id="9" name="Oval 8"/>
          <p:cNvSpPr/>
          <p:nvPr/>
        </p:nvSpPr>
        <p:spPr>
          <a:xfrm>
            <a:off x="1043139" y="451329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33286" y="2423160"/>
            <a:ext cx="4749114" cy="4080698"/>
            <a:chOff x="6833286" y="2423160"/>
            <a:chExt cx="4749114" cy="408069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1173" y="5034768"/>
              <a:ext cx="1441227" cy="146909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6833286" y="2423160"/>
              <a:ext cx="4665294" cy="1611556"/>
              <a:chOff x="6833286" y="2423160"/>
              <a:chExt cx="4665294" cy="1611556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6833286" y="2423160"/>
                <a:ext cx="4665294" cy="1543360"/>
              </a:xfrm>
              <a:prstGeom prst="wedgeRoundRectCallout">
                <a:avLst>
                  <a:gd name="adj1" fmla="val 36491"/>
                  <a:gd name="adj2" fmla="val 104493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933376" y="2465056"/>
                <a:ext cx="447376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3)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เพราะโปรแกรม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Scratch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สามารถเขียนโปรแกรมให้ตัวละครเคลื่อนที่ สร้างเกม และภาพเคลื่อนไหว</a:t>
                </a: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913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75164" y="688546"/>
            <a:ext cx="1047680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หากต้องการให้หุ่นยนต์แมวเดินและวาดเส้นเป็นรูปสี่เหลี่ยมจัตุรัส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จะต้อง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วาง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บล็อกคำสั่งอย่างไร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lvl="1">
              <a:lnSpc>
                <a:spcPct val="200000"/>
              </a:lnSpc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       1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)                     2)                       3)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86351" y="2171389"/>
            <a:ext cx="3569727" cy="4229599"/>
            <a:chOff x="8186351" y="2171389"/>
            <a:chExt cx="3569727" cy="42295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121" y="493189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8186351" y="2171389"/>
              <a:ext cx="3569727" cy="2062104"/>
            </a:xfrm>
            <a:prstGeom prst="wedgeRoundRectCallout">
              <a:avLst>
                <a:gd name="adj1" fmla="val 25598"/>
                <a:gd name="adj2" fmla="val 7570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13804" y="2171389"/>
              <a:ext cx="351332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เพราะใช้คำสั่งทำซ้ำและหมุนได้ถูกต้อง คือทำซ้ำ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 ครั้ง หมุน 90 องศา ส่วน 2 และ 3 ใช้คำสั่งผิด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1817918" y="2741282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42" y="3271453"/>
            <a:ext cx="1875715" cy="2479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47" y="3311362"/>
            <a:ext cx="1985463" cy="2439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57" y="3236532"/>
            <a:ext cx="1865738" cy="2514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43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73097" y="2465479"/>
            <a:ext cx="4238368" cy="4038379"/>
            <a:chOff x="7173097" y="2465479"/>
            <a:chExt cx="4238368" cy="403837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0511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173097" y="2502242"/>
              <a:ext cx="4176584" cy="2025339"/>
            </a:xfrm>
            <a:prstGeom prst="wedgeRoundRectCallout">
              <a:avLst>
                <a:gd name="adj1" fmla="val 36308"/>
                <a:gd name="adj2" fmla="val 7073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83780" y="2465479"/>
              <a:ext cx="402768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เพราะแมวเป็นตัวละคร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ในโปรแกรม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Scratch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ส่วน 1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เป็นปุ่มสำหรับหยุดการนำเสนอ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และ 3 เป็นปุ่มสำหรับเมื่อถูกคลิก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75165" y="1077166"/>
            <a:ext cx="59656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ข้อใดเป็นตัวละครในโปรแกรม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Scratch</a:t>
            </a: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43139" y="339099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63" y="4458860"/>
            <a:ext cx="1160394" cy="1151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63" y="1938513"/>
            <a:ext cx="1225139" cy="1192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63" y="3131021"/>
            <a:ext cx="1160394" cy="12306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071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04870" y="2017115"/>
            <a:ext cx="3873641" cy="4363494"/>
            <a:chOff x="8232652" y="2140364"/>
            <a:chExt cx="3873641" cy="436349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8232652" y="2141469"/>
              <a:ext cx="3830594" cy="2050112"/>
            </a:xfrm>
            <a:prstGeom prst="wedgeRoundRectCallout">
              <a:avLst>
                <a:gd name="adj1" fmla="val 27325"/>
                <a:gd name="adj2" fmla="val 8517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94413" y="2140364"/>
              <a:ext cx="361188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เพราะหากต้องการ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เดินไปข้างหน้าต้องใช้บล็อกคำสั่งดังกล่าว ส่วน 1 และ 2 เป็นบล็อกคำสั่งที่ไม่มีอยู่จริง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5165" y="1077166"/>
            <a:ext cx="70172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บล็อกคำสั่งในโปรแกรม 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Scratch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ในข้อใดถูกต้อง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31" y="2006229"/>
            <a:ext cx="3043116" cy="1076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61" y="3347714"/>
            <a:ext cx="2919025" cy="901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51" y="4423970"/>
            <a:ext cx="2862935" cy="106243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031709" y="452532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919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91586"/>
            <a:ext cx="5987537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ข้อใดเป็นประโยชน์ของโปรแกรม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Scratch</a:t>
            </a: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ฝึกทักษะการอ่าน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ฝึกการเขียนโปรแกรม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ฝึกการเขียนภาษาอังกฤษ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344969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48670" y="2164079"/>
            <a:ext cx="4514539" cy="3871149"/>
            <a:chOff x="6848670" y="2598419"/>
            <a:chExt cx="4514539" cy="38711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791" y="500047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6848670" y="2598419"/>
              <a:ext cx="4371830" cy="1516381"/>
            </a:xfrm>
            <a:prstGeom prst="wedgeRoundRectCallout">
              <a:avLst>
                <a:gd name="adj1" fmla="val 37972"/>
                <a:gd name="adj2" fmla="val 9775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80950" y="2609849"/>
              <a:ext cx="4382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เพราะโปรแกรม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Scratch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เป็นโปรแกรมที่ฝึกพื้นฐานการเขียนโปรแกรมสำหรับผู้เริ่มต้น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085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B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4"/>
          <p:cNvSpPr/>
          <p:nvPr/>
        </p:nvSpPr>
        <p:spPr>
          <a:xfrm>
            <a:off x="2580033" y="2459876"/>
            <a:ext cx="222421" cy="3651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2580033" y="3505974"/>
            <a:ext cx="222421" cy="3651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2583682" y="4497643"/>
            <a:ext cx="222421" cy="3651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2580033" y="5565514"/>
            <a:ext cx="222421" cy="3651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52" y="1285001"/>
            <a:ext cx="5576647" cy="517935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595745"/>
            <a:ext cx="5327073" cy="1052946"/>
            <a:chOff x="0" y="595745"/>
            <a:chExt cx="5327073" cy="1052946"/>
          </a:xfrm>
        </p:grpSpPr>
        <p:sp>
          <p:nvSpPr>
            <p:cNvPr id="7" name="Rectangle 6"/>
            <p:cNvSpPr/>
            <p:nvPr/>
          </p:nvSpPr>
          <p:spPr>
            <a:xfrm>
              <a:off x="0" y="595745"/>
              <a:ext cx="5327073" cy="1052946"/>
            </a:xfrm>
            <a:prstGeom prst="rect">
              <a:avLst/>
            </a:prstGeom>
            <a:solidFill>
              <a:srgbClr val="CE4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5703" y="762000"/>
              <a:ext cx="48157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การเขียนโปรแกรมอย่างง่าย</a:t>
              </a:r>
              <a:endParaRPr lang="en-US" sz="48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11926" y="1745343"/>
            <a:ext cx="1767407" cy="800799"/>
            <a:chOff x="1811926" y="1865089"/>
            <a:chExt cx="1767407" cy="800799"/>
          </a:xfrm>
        </p:grpSpPr>
        <p:sp>
          <p:nvSpPr>
            <p:cNvPr id="8" name="Rounded Rectangle 7"/>
            <p:cNvSpPr/>
            <p:nvPr/>
          </p:nvSpPr>
          <p:spPr>
            <a:xfrm>
              <a:off x="1811926" y="1865089"/>
              <a:ext cx="1767407" cy="692761"/>
            </a:xfrm>
            <a:prstGeom prst="roundRect">
              <a:avLst/>
            </a:prstGeom>
            <a:solidFill>
              <a:srgbClr val="6D419A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71641" y="1896447"/>
              <a:ext cx="1485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th-TH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5245" y="2835925"/>
            <a:ext cx="3371347" cy="708350"/>
            <a:chOff x="993815" y="2857697"/>
            <a:chExt cx="3371347" cy="708350"/>
          </a:xfrm>
        </p:grpSpPr>
        <p:sp>
          <p:nvSpPr>
            <p:cNvPr id="19" name="Rectangle 18"/>
            <p:cNvSpPr/>
            <p:nvPr/>
          </p:nvSpPr>
          <p:spPr>
            <a:xfrm>
              <a:off x="1368136" y="2857697"/>
              <a:ext cx="2590800" cy="6450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3815" y="2999990"/>
              <a:ext cx="3371347" cy="566057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 smtClean="0">
                  <a:solidFill>
                    <a:srgbClr val="6D419A"/>
                  </a:solidFill>
                  <a:latin typeface="TH Sarabun New" pitchFamily="34" charset="-34"/>
                  <a:cs typeface="TH Sarabun New" pitchFamily="34" charset="-34"/>
                </a:rPr>
                <a:t>ทำซ้ำ 4 ครั้ง</a:t>
              </a:r>
              <a:endParaRPr lang="en-US" sz="4000" b="1" dirty="0">
                <a:solidFill>
                  <a:srgbClr val="6D419A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9657" y="3874680"/>
            <a:ext cx="3371347" cy="708350"/>
            <a:chOff x="993815" y="2857697"/>
            <a:chExt cx="3371347" cy="708350"/>
          </a:xfrm>
        </p:grpSpPr>
        <p:sp>
          <p:nvSpPr>
            <p:cNvPr id="22" name="Rectangle 21"/>
            <p:cNvSpPr/>
            <p:nvPr/>
          </p:nvSpPr>
          <p:spPr>
            <a:xfrm>
              <a:off x="1368136" y="2857697"/>
              <a:ext cx="2590800" cy="6450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93815" y="2999990"/>
              <a:ext cx="3371347" cy="566057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 smtClean="0">
                  <a:solidFill>
                    <a:srgbClr val="6D419A"/>
                  </a:solidFill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  <a:endParaRPr lang="en-US" sz="4000" b="1" dirty="0">
                <a:solidFill>
                  <a:srgbClr val="6D419A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53704" y="4868050"/>
            <a:ext cx="3371347" cy="708350"/>
            <a:chOff x="993815" y="2857697"/>
            <a:chExt cx="3371347" cy="708350"/>
          </a:xfrm>
        </p:grpSpPr>
        <p:sp>
          <p:nvSpPr>
            <p:cNvPr id="25" name="Rectangle 24"/>
            <p:cNvSpPr/>
            <p:nvPr/>
          </p:nvSpPr>
          <p:spPr>
            <a:xfrm>
              <a:off x="1368136" y="2857697"/>
              <a:ext cx="2590800" cy="6450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93815" y="2999990"/>
              <a:ext cx="3371347" cy="566057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 smtClean="0">
                  <a:solidFill>
                    <a:srgbClr val="6D419A"/>
                  </a:solidFill>
                  <a:latin typeface="TH Sarabun New" pitchFamily="34" charset="-34"/>
                  <a:cs typeface="TH Sarabun New" pitchFamily="34" charset="-34"/>
                </a:rPr>
                <a:t>กลับหลังหัน</a:t>
              </a:r>
              <a:endParaRPr lang="en-US" sz="4000" b="1" dirty="0">
                <a:solidFill>
                  <a:srgbClr val="6D419A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06458" y="5927826"/>
            <a:ext cx="1767407" cy="779027"/>
            <a:chOff x="1811926" y="1865089"/>
            <a:chExt cx="1767407" cy="779027"/>
          </a:xfrm>
        </p:grpSpPr>
        <p:sp>
          <p:nvSpPr>
            <p:cNvPr id="28" name="Rounded Rectangle 27"/>
            <p:cNvSpPr/>
            <p:nvPr/>
          </p:nvSpPr>
          <p:spPr>
            <a:xfrm>
              <a:off x="1811926" y="1865089"/>
              <a:ext cx="1767407" cy="692761"/>
            </a:xfrm>
            <a:prstGeom prst="roundRect">
              <a:avLst/>
            </a:prstGeom>
            <a:solidFill>
              <a:srgbClr val="7030A0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19237" y="1874675"/>
              <a:ext cx="1485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th-TH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4138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8141" y="292345"/>
            <a:ext cx="4815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การเขียนโปรแกรมอย่างง่าย</a:t>
            </a:r>
            <a:endParaRPr lang="en-US" sz="4800" b="1" dirty="0">
              <a:solidFill>
                <a:srgbClr val="ED1C9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959" y="1013208"/>
            <a:ext cx="106035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การเขียนโปรแกรมคืออะไร</a:t>
            </a:r>
          </a:p>
          <a:p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	การสั่งงานให้อุปกรณ์หรือสิ่งใดทำงานได้ตามที่เราต้องการเรียกว่า การเขียนโปรแกรม 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ซึ่งทำได้โดยการนำคำสั่งที่อุปกรณ์นั้น ๆ มาต่อเรียงกัน ซึ่งอาจทำได้โดยการเขียนโปรแกรม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บนเครื่องคอมพิวเตอร์ หรือใช้เครื่องมืออื่น ๆ</a:t>
            </a:r>
            <a:endParaRPr lang="th-TH" sz="32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1847" y="2988514"/>
            <a:ext cx="8354373" cy="3899125"/>
            <a:chOff x="661847" y="2988514"/>
            <a:chExt cx="8354373" cy="38991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847" y="2988514"/>
              <a:ext cx="8354373" cy="342827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490165" y="6287475"/>
              <a:ext cx="464614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แสดงขั้นตอนวิธีและการเขียนโปรแกรมด้วยบัตรคำสั่ง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257903" y="2740685"/>
            <a:ext cx="2498667" cy="4004634"/>
            <a:chOff x="9257903" y="2740685"/>
            <a:chExt cx="2498667" cy="4004634"/>
          </a:xfrm>
        </p:grpSpPr>
        <p:grpSp>
          <p:nvGrpSpPr>
            <p:cNvPr id="3" name="Group 2"/>
            <p:cNvGrpSpPr/>
            <p:nvPr/>
          </p:nvGrpSpPr>
          <p:grpSpPr>
            <a:xfrm>
              <a:off x="9257903" y="2740685"/>
              <a:ext cx="2498667" cy="1637967"/>
              <a:chOff x="7795240" y="3793492"/>
              <a:chExt cx="2498667" cy="1637967"/>
            </a:xfrm>
          </p:grpSpPr>
          <p:sp>
            <p:nvSpPr>
              <p:cNvPr id="10" name="Rounded Rectangular Callout 9"/>
              <p:cNvSpPr/>
              <p:nvPr/>
            </p:nvSpPr>
            <p:spPr>
              <a:xfrm>
                <a:off x="7795240" y="3793492"/>
                <a:ext cx="2360141" cy="1637967"/>
              </a:xfrm>
              <a:prstGeom prst="wedgeRoundRectCallout">
                <a:avLst>
                  <a:gd name="adj1" fmla="val 23231"/>
                  <a:gd name="adj2" fmla="val 79263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833515" y="3861799"/>
                <a:ext cx="246039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หากจะเขียนโปรแกรม นักเรียนคิดว่าสิ่งแรก</a:t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ที่จะต้องทำก่อนการเขียนโปรแกรมคืออะไร</a:t>
                </a:r>
                <a:endParaRPr lang="en-US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072419" y="4808430"/>
              <a:ext cx="1400923" cy="1936889"/>
              <a:chOff x="10334355" y="4667727"/>
              <a:chExt cx="1400923" cy="193688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983" y="4667727"/>
                <a:ext cx="1032417" cy="1407490"/>
              </a:xfrm>
              <a:prstGeom prst="rect">
                <a:avLst/>
              </a:prstGeom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10334355" y="6109084"/>
                <a:ext cx="1400923" cy="495532"/>
                <a:chOff x="9470277" y="6129438"/>
                <a:chExt cx="1400923" cy="495532"/>
              </a:xfrm>
            </p:grpSpPr>
            <p:sp>
              <p:nvSpPr>
                <p:cNvPr id="20" name="Rounded Rectangle 19"/>
                <p:cNvSpPr/>
                <p:nvPr/>
              </p:nvSpPr>
              <p:spPr>
                <a:xfrm>
                  <a:off x="9489473" y="6129438"/>
                  <a:ext cx="1381727" cy="461665"/>
                </a:xfrm>
                <a:prstGeom prst="roundRect">
                  <a:avLst/>
                </a:prstGeom>
                <a:solidFill>
                  <a:srgbClr val="B5E2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9470277" y="6163305"/>
                  <a:ext cx="1400923" cy="461665"/>
                </a:xfrm>
                <a:prstGeom prst="rect">
                  <a:avLst/>
                </a:prstGeom>
                <a:solidFill>
                  <a:srgbClr val="C7B2D6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คำถามสำคัญ</a:t>
                  </a:r>
                  <a:endPara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652006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6572" y="1043463"/>
            <a:ext cx="11598763" cy="1015663"/>
          </a:xfrm>
          <a:prstGeom prst="rect">
            <a:avLst/>
          </a:prstGeom>
          <a:solidFill>
            <a:srgbClr val="B5E2E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th-TH" sz="3000" b="1" dirty="0" smtClean="0">
                <a:latin typeface="TH Sarabun New" pitchFamily="34" charset="-34"/>
                <a:cs typeface="TH Sarabun New" pitchFamily="34" charset="-34"/>
              </a:rPr>
              <a:t>หากต้องการให้แมวเดินจากตำแหน่งที่กำหนดไปกินปลา แล้วกลับมายังตำแหน่งเดิม จะเขียนโปรแกรมได้อย่างไร หากหุ่นยนต์แมวมีคำสั่ง 4 คำสั่ง ลองเขียนโปรแกรม ดังนี้</a:t>
            </a:r>
            <a:endParaRPr lang="th-TH" sz="3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07803" y="98568"/>
            <a:ext cx="7541156" cy="1109567"/>
            <a:chOff x="407803" y="98568"/>
            <a:chExt cx="7541156" cy="1109567"/>
          </a:xfrm>
        </p:grpSpPr>
        <p:sp>
          <p:nvSpPr>
            <p:cNvPr id="69" name="Freeform 68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5835" y="122073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86456" y="116943"/>
              <a:ext cx="4079963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หุ่นยนต์แมวเดินทางไปกินผลไม้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5958" y="106694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en-US" sz="3600" b="1" dirty="0" smtClean="0"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36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407803" y="1135496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000585" y="98568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1" y="2102671"/>
            <a:ext cx="1395001" cy="223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25" y="2117422"/>
            <a:ext cx="1462344" cy="223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3" y="4381016"/>
            <a:ext cx="1376039" cy="2232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68" y="4349422"/>
            <a:ext cx="1479227" cy="223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64" y="2080899"/>
            <a:ext cx="7380791" cy="470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294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3124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35334" y="4967884"/>
            <a:ext cx="3587289" cy="1069572"/>
            <a:chOff x="5466080" y="4904508"/>
            <a:chExt cx="3587289" cy="1069572"/>
          </a:xfrm>
        </p:grpSpPr>
        <p:grpSp>
          <p:nvGrpSpPr>
            <p:cNvPr id="17" name="Group 16"/>
            <p:cNvGrpSpPr/>
            <p:nvPr/>
          </p:nvGrpSpPr>
          <p:grpSpPr>
            <a:xfrm>
              <a:off x="5466080" y="4904508"/>
              <a:ext cx="3587289" cy="1069572"/>
              <a:chOff x="5466080" y="4904508"/>
              <a:chExt cx="4802385" cy="1069572"/>
            </a:xfrm>
            <a:solidFill>
              <a:srgbClr val="B5E2E6"/>
            </a:solidFill>
          </p:grpSpPr>
          <p:sp>
            <p:nvSpPr>
              <p:cNvPr id="25" name="Rounded Rectangular Callout 24"/>
              <p:cNvSpPr/>
              <p:nvPr/>
            </p:nvSpPr>
            <p:spPr>
              <a:xfrm>
                <a:off x="5466080" y="4904508"/>
                <a:ext cx="4802385" cy="1069572"/>
              </a:xfrm>
              <a:prstGeom prst="wedgeRoundRectCallout">
                <a:avLst>
                  <a:gd name="adj1" fmla="val 59670"/>
                  <a:gd name="adj2" fmla="val 19103"/>
                  <a:gd name="adj3" fmla="val 1666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629879" y="4984268"/>
                <a:ext cx="4480476" cy="51552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sz="20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5539767" y="5012217"/>
              <a:ext cx="3505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u="sng" dirty="0" smtClean="0"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 ช่องที่ 1 เพราะมีระยะทาง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ที่ใกล้กว่าช่องที่ 4 จึงใช้คำสั่งน้อยกว่า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41669" y="1742423"/>
            <a:ext cx="2275840" cy="5007210"/>
            <a:chOff x="3741669" y="1742423"/>
            <a:chExt cx="2275840" cy="5007210"/>
          </a:xfrm>
        </p:grpSpPr>
        <p:sp>
          <p:nvSpPr>
            <p:cNvPr id="43" name="Rounded Rectangle 42"/>
            <p:cNvSpPr/>
            <p:nvPr/>
          </p:nvSpPr>
          <p:spPr>
            <a:xfrm>
              <a:off x="3741669" y="1742423"/>
              <a:ext cx="2275840" cy="489689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52435" y="1855986"/>
              <a:ext cx="1952319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</a:p>
            <a:p>
              <a:pPr marL="457200" indent="-457200"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หมุนขวา</a:t>
              </a:r>
            </a:p>
            <a:p>
              <a:pPr marL="457200" indent="-457200"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หมุนขวา</a:t>
              </a:r>
            </a:p>
            <a:p>
              <a:pPr marL="457200" indent="-457200"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หมุนซ้าย</a:t>
              </a:r>
            </a:p>
            <a:p>
              <a:pPr marL="457200" indent="-457200"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กลับหลังหัน</a:t>
              </a:r>
            </a:p>
            <a:p>
              <a:pPr marL="457200" indent="-457200"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212341" y="889554"/>
            <a:ext cx="3337050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แมวเดินกลับมายังตำแหน่งเดิม</a:t>
            </a:r>
            <a:endParaRPr lang="th-TH" sz="28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3169" y="1779479"/>
            <a:ext cx="2508649" cy="4551165"/>
            <a:chOff x="623169" y="1825406"/>
            <a:chExt cx="2508649" cy="4551165"/>
          </a:xfrm>
        </p:grpSpPr>
        <p:sp>
          <p:nvSpPr>
            <p:cNvPr id="3" name="Rounded Rectangle 2"/>
            <p:cNvSpPr/>
            <p:nvPr/>
          </p:nvSpPr>
          <p:spPr>
            <a:xfrm>
              <a:off x="623169" y="1825406"/>
              <a:ext cx="2508649" cy="4459313"/>
            </a:xfrm>
            <a:prstGeom prst="roundRect">
              <a:avLst/>
            </a:prstGeom>
            <a:solidFill>
              <a:srgbClr val="B5E2E6"/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49960" y="1975366"/>
              <a:ext cx="1952319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</a:p>
            <a:p>
              <a:pPr marL="457200" indent="-457200">
                <a:buAutoNum type="arabicPeriod"/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หมุนซ้าย</a:t>
              </a:r>
            </a:p>
            <a:p>
              <a:pPr marL="457200" indent="-457200">
                <a:buAutoNum type="arabicPeriod"/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pPr marL="457200" indent="-457200">
                <a:buAutoNum type="arabicPeriod"/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เดินหน้า</a:t>
              </a:r>
            </a:p>
            <a:p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th-TH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61390" y="926185"/>
            <a:ext cx="1972376" cy="684803"/>
          </a:xfrm>
          <a:prstGeom prst="rect">
            <a:avLst/>
          </a:prstGeom>
          <a:solidFill>
            <a:srgbClr val="F9B6B9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แมวเดินไปกินปลา</a:t>
            </a:r>
            <a:endParaRPr lang="th-TH" sz="2800" b="1" dirty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99" y="29974"/>
            <a:ext cx="723803" cy="66410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9002040" y="2880565"/>
            <a:ext cx="2871036" cy="3684488"/>
            <a:chOff x="9245687" y="3045485"/>
            <a:chExt cx="2871036" cy="3684488"/>
          </a:xfrm>
        </p:grpSpPr>
        <p:grpSp>
          <p:nvGrpSpPr>
            <p:cNvPr id="42" name="Group 41"/>
            <p:cNvGrpSpPr/>
            <p:nvPr/>
          </p:nvGrpSpPr>
          <p:grpSpPr>
            <a:xfrm>
              <a:off x="9245687" y="3045485"/>
              <a:ext cx="2871036" cy="1637967"/>
              <a:chOff x="7783024" y="4098292"/>
              <a:chExt cx="2871036" cy="1637967"/>
            </a:xfrm>
          </p:grpSpPr>
          <p:sp>
            <p:nvSpPr>
              <p:cNvPr id="52" name="Rounded Rectangular Callout 51"/>
              <p:cNvSpPr/>
              <p:nvPr/>
            </p:nvSpPr>
            <p:spPr>
              <a:xfrm>
                <a:off x="7783024" y="4098292"/>
                <a:ext cx="2809673" cy="1637967"/>
              </a:xfrm>
              <a:prstGeom prst="wedgeRoundRectCallout">
                <a:avLst>
                  <a:gd name="adj1" fmla="val 24006"/>
                  <a:gd name="adj2" fmla="val 61319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882662" y="4140871"/>
                <a:ext cx="27713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หากมีปลาอยู่ช่องที่ 1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และ</a:t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ช่อง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ที่ 4 นักเรียนจะเขียนโปรแกรมให้แมวเดินไปกินปลาที่ช่องใด เพราะเหตุใด</a:t>
                </a:r>
                <a:endParaRPr lang="en-US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0466270" y="4794886"/>
              <a:ext cx="1400923" cy="1935087"/>
              <a:chOff x="10728206" y="4654183"/>
              <a:chExt cx="1400923" cy="1935087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2460" y="4654183"/>
                <a:ext cx="1032417" cy="1407490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10728206" y="6127605"/>
                <a:ext cx="1400923" cy="461665"/>
              </a:xfrm>
              <a:prstGeom prst="rect">
                <a:avLst/>
              </a:prstGeom>
              <a:solidFill>
                <a:srgbClr val="C7B2D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คำถามสำคัญ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86031" y="-119152"/>
            <a:ext cx="6961826" cy="1109567"/>
            <a:chOff x="407803" y="98568"/>
            <a:chExt cx="6961826" cy="1109567"/>
          </a:xfrm>
        </p:grpSpPr>
        <p:sp>
          <p:nvSpPr>
            <p:cNvPr id="33" name="Freeform 32"/>
            <p:cNvSpPr/>
            <p:nvPr/>
          </p:nvSpPr>
          <p:spPr>
            <a:xfrm>
              <a:off x="841712" y="267548"/>
              <a:ext cx="652791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531503" y="269347"/>
              <a:ext cx="483812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945557" y="267448"/>
              <a:ext cx="6424072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25835" y="122073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186456" y="116943"/>
              <a:ext cx="4079963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หุ่นยนต์แมวเดินทางไปกินผลไม้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495958" y="106694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en-US" sz="3600" b="1" dirty="0" smtClean="0"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36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407803" y="1135496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000585" y="98568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20" y="231858"/>
            <a:ext cx="3993630" cy="254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157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351745"/>
              </p:ext>
            </p:extLst>
          </p:nvPr>
        </p:nvGraphicFramePr>
        <p:xfrm>
          <a:off x="529846" y="1361659"/>
          <a:ext cx="5013704" cy="51002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535546">
                  <a:extLst>
                    <a:ext uri="{9D8B030D-6E8A-4147-A177-3AD203B41FA5}">
                      <a16:colId xmlns="" xmlns:a16="http://schemas.microsoft.com/office/drawing/2014/main" val="1501961391"/>
                    </a:ext>
                  </a:extLst>
                </a:gridCol>
                <a:gridCol w="1839627">
                  <a:extLst>
                    <a:ext uri="{9D8B030D-6E8A-4147-A177-3AD203B41FA5}">
                      <a16:colId xmlns="" xmlns:a16="http://schemas.microsoft.com/office/drawing/2014/main" val="203607766"/>
                    </a:ext>
                  </a:extLst>
                </a:gridCol>
                <a:gridCol w="1638531">
                  <a:extLst>
                    <a:ext uri="{9D8B030D-6E8A-4147-A177-3AD203B41FA5}">
                      <a16:colId xmlns="" xmlns:a16="http://schemas.microsoft.com/office/drawing/2014/main" val="1502832131"/>
                    </a:ext>
                  </a:extLst>
                </a:gridCol>
              </a:tblGrid>
              <a:tr h="635198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การทำงาน</a:t>
                      </a:r>
                      <a:endParaRPr lang="en-US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คำสั่งภาษาโปรแกรม</a:t>
                      </a:r>
                      <a:endParaRPr lang="en-US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บัตรคำสั่ง</a:t>
                      </a:r>
                      <a:endParaRPr lang="en-US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B8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2645345"/>
                  </a:ext>
                </a:extLst>
              </a:tr>
              <a:tr h="63786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เริ่มต้น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start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1484324"/>
                  </a:ext>
                </a:extLst>
              </a:tr>
              <a:tr h="63786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เดินหน้า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H Sarabun New" pitchFamily="34" charset="-34"/>
                          <a:cs typeface="TH Sarabun New" pitchFamily="34" charset="-34"/>
                        </a:rPr>
                        <a:t>moveForward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8861023"/>
                  </a:ext>
                </a:extLst>
              </a:tr>
              <a:tr h="63786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หมุนซ้าย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H Sarabun New" pitchFamily="34" charset="-34"/>
                          <a:cs typeface="TH Sarabun New" pitchFamily="34" charset="-34"/>
                        </a:rPr>
                        <a:t>turnLeft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1140568"/>
                  </a:ext>
                </a:extLst>
              </a:tr>
              <a:tr h="63786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หมุนขวา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H Sarabun New" pitchFamily="34" charset="-34"/>
                          <a:cs typeface="TH Sarabun New" pitchFamily="34" charset="-34"/>
                        </a:rPr>
                        <a:t>turnRight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0531895"/>
                  </a:ext>
                </a:extLst>
              </a:tr>
              <a:tr h="63786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ทำซ้ำ 2 ครั้ง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LOOP 2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8623708"/>
                  </a:ext>
                </a:extLst>
              </a:tr>
              <a:tr h="63786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ทำซ้ำ 3 ครั้ง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LOOP 3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8581152"/>
                  </a:ext>
                </a:extLst>
              </a:tr>
              <a:tr h="63786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จบ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end</a:t>
                      </a:r>
                      <a:endParaRPr lang="en-US" sz="28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63668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5566" y="312382"/>
            <a:ext cx="494419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การเขียนโปรแกรมโดยใช้บัตรคำสั่งที่ออกแบบไว้ให้หุ่นยนต์เข้าใจ  ดังตัวอย่างในตารางต่อไปนี้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989648" y="2087276"/>
            <a:ext cx="1451032" cy="4330448"/>
            <a:chOff x="3989648" y="2087276"/>
            <a:chExt cx="1451032" cy="43304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272" y="5906964"/>
              <a:ext cx="1377290" cy="5107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315" y="2087276"/>
              <a:ext cx="1259957" cy="47047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648" y="2750250"/>
              <a:ext cx="1451032" cy="4066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5366" y="3340427"/>
              <a:ext cx="1385486" cy="51590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460" y="3991406"/>
              <a:ext cx="1347962" cy="50192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7" y="4595308"/>
              <a:ext cx="1271185" cy="55682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0030" y="5232142"/>
              <a:ext cx="1290812" cy="554587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2572" y="1024967"/>
            <a:ext cx="3258329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ตัวอย่าง หุ่นยนต์อยู่ในตำแหน่งเริ่มต้น เขียนโปรแกรมได้ ดังนี้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989047" y="4160308"/>
            <a:ext cx="4125377" cy="1749130"/>
            <a:chOff x="5885560" y="4207839"/>
            <a:chExt cx="5519726" cy="2288552"/>
          </a:xfrm>
        </p:grpSpPr>
        <p:sp>
          <p:nvSpPr>
            <p:cNvPr id="2" name="Rectangle 1"/>
            <p:cNvSpPr/>
            <p:nvPr/>
          </p:nvSpPr>
          <p:spPr>
            <a:xfrm>
              <a:off x="5885560" y="4207839"/>
              <a:ext cx="5519726" cy="22885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2590" y="5838000"/>
              <a:ext cx="594107" cy="31009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709" y="5427232"/>
              <a:ext cx="603042" cy="82153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4171" y="4422003"/>
              <a:ext cx="603042" cy="82153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886" y="5846980"/>
              <a:ext cx="594107" cy="31009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468639" y="5695994"/>
              <a:ext cx="594107" cy="3100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023199" y="4464379"/>
              <a:ext cx="4868701" cy="765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หุ่นยนต์ของเราจะเดิน ดังนี้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266525" y="1197358"/>
            <a:ext cx="1517043" cy="4649818"/>
            <a:chOff x="9673584" y="450879"/>
            <a:chExt cx="971086" cy="346091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737" y="3641525"/>
              <a:ext cx="728780" cy="27026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738" y="450879"/>
              <a:ext cx="728778" cy="27212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3586" y="1032719"/>
              <a:ext cx="971083" cy="27212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3584" y="2388380"/>
              <a:ext cx="971086" cy="3615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3585" y="1614559"/>
              <a:ext cx="971085" cy="46410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3586" y="3059687"/>
              <a:ext cx="971083" cy="27212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>
              <a:stCxn id="17" idx="2"/>
              <a:endCxn id="18" idx="0"/>
            </p:cNvCxnSpPr>
            <p:nvPr/>
          </p:nvCxnSpPr>
          <p:spPr>
            <a:xfrm>
              <a:off x="10159127" y="723006"/>
              <a:ext cx="1" cy="30971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0159127" y="1286356"/>
              <a:ext cx="1" cy="30971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0159127" y="2078665"/>
              <a:ext cx="1" cy="30971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59127" y="2749973"/>
              <a:ext cx="1" cy="30971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0159126" y="3326905"/>
              <a:ext cx="1" cy="30971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283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2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8510" y="80167"/>
            <a:ext cx="156004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40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75037"/>
            <a:ext cx="412003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พาหุ่นยนต์ออกจากเขาวงกต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2715" y="64788"/>
            <a:ext cx="66075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endParaRPr lang="th-TH" sz="40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59175" y="2244805"/>
            <a:ext cx="5688197" cy="34163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ถ้าต้องการเขียนโปรแกรมให้หุ่นยนต์</a:t>
            </a:r>
            <a:br>
              <a:rPr lang="th-TH" sz="36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ที่อยู่ในตำแหน่งเริ่มต้นเดินออกจาก</a:t>
            </a:r>
            <a:br>
              <a:rPr lang="th-TH" sz="36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เขาวงกตไปยังตำแหน่งประตูทางออก </a:t>
            </a:r>
            <a:br>
              <a:rPr lang="th-TH" sz="36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จะเขียนโปรแกรมโดยใช้บัตรคำสั่งได้อย่างไร</a:t>
            </a:r>
            <a:endParaRPr lang="th-TH" sz="36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26668" r="4717" b="10403"/>
          <a:stretch/>
        </p:blipFill>
        <p:spPr>
          <a:xfrm>
            <a:off x="6615545" y="1357867"/>
            <a:ext cx="5115217" cy="51901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26668" r="4716" b="59932"/>
          <a:stretch/>
        </p:blipFill>
        <p:spPr>
          <a:xfrm>
            <a:off x="-1587" y="5829168"/>
            <a:ext cx="4425996" cy="10288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42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26668" r="4717" b="10403"/>
          <a:stretch/>
        </p:blipFill>
        <p:spPr>
          <a:xfrm>
            <a:off x="6615545" y="1716427"/>
            <a:ext cx="4761837" cy="4831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154" y="1359800"/>
            <a:ext cx="5228608" cy="51882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5566" y="171607"/>
            <a:ext cx="1285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66477"/>
            <a:ext cx="3328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พาหุ่นยนต์ออกจากเขาวงกต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0003" y="156228"/>
            <a:ext cx="566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26668" r="4716" b="59932"/>
          <a:stretch/>
        </p:blipFill>
        <p:spPr>
          <a:xfrm>
            <a:off x="-1587" y="5829168"/>
            <a:ext cx="4425996" cy="10288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96720" y="1373472"/>
            <a:ext cx="2316480" cy="5434575"/>
            <a:chOff x="2926080" y="1373472"/>
            <a:chExt cx="2316480" cy="5434575"/>
          </a:xfrm>
        </p:grpSpPr>
        <p:sp>
          <p:nvSpPr>
            <p:cNvPr id="5" name="Rectangle 4"/>
            <p:cNvSpPr/>
            <p:nvPr/>
          </p:nvSpPr>
          <p:spPr>
            <a:xfrm>
              <a:off x="2926080" y="1941754"/>
              <a:ext cx="2316480" cy="320040"/>
            </a:xfrm>
            <a:prstGeom prst="rect">
              <a:avLst/>
            </a:prstGeom>
            <a:solidFill>
              <a:srgbClr val="C2E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เดินไปข้างหน้า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926080" y="2510036"/>
              <a:ext cx="2316480" cy="320040"/>
            </a:xfrm>
            <a:prstGeom prst="rect">
              <a:avLst/>
            </a:prstGeom>
            <a:solidFill>
              <a:srgbClr val="C2E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ทำซ้ำ 3 ครั้ง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26080" y="3078318"/>
              <a:ext cx="2316480" cy="320040"/>
            </a:xfrm>
            <a:prstGeom prst="rect">
              <a:avLst/>
            </a:prstGeom>
            <a:solidFill>
              <a:srgbClr val="C2E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หมุน ซ้าย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26080" y="3646600"/>
              <a:ext cx="2316480" cy="320040"/>
            </a:xfrm>
            <a:prstGeom prst="rect">
              <a:avLst/>
            </a:prstGeom>
            <a:solidFill>
              <a:srgbClr val="C2E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เดินไปข้างหน้า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926080" y="4214882"/>
              <a:ext cx="2316480" cy="320040"/>
            </a:xfrm>
            <a:prstGeom prst="rect">
              <a:avLst/>
            </a:prstGeom>
            <a:solidFill>
              <a:srgbClr val="C2E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ทำซ้ำ 6 ครั้ง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26080" y="4783164"/>
              <a:ext cx="2316480" cy="320040"/>
            </a:xfrm>
            <a:prstGeom prst="rect">
              <a:avLst/>
            </a:prstGeom>
            <a:solidFill>
              <a:srgbClr val="C2E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หมุน ขวา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26080" y="5351446"/>
              <a:ext cx="2316480" cy="320040"/>
            </a:xfrm>
            <a:prstGeom prst="rect">
              <a:avLst/>
            </a:prstGeom>
            <a:solidFill>
              <a:srgbClr val="C2E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เดินไปข้างหน้า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926080" y="5919728"/>
              <a:ext cx="2316480" cy="320040"/>
            </a:xfrm>
            <a:prstGeom prst="rect">
              <a:avLst/>
            </a:prstGeom>
            <a:solidFill>
              <a:srgbClr val="C2E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ทำซ้ำ 5 ครั้ง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540670" y="1373472"/>
              <a:ext cx="1087300" cy="320040"/>
            </a:xfrm>
            <a:prstGeom prst="roundRect">
              <a:avLst>
                <a:gd name="adj" fmla="val 50000"/>
              </a:avLst>
            </a:prstGeom>
            <a:solidFill>
              <a:srgbClr val="EF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en-US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540670" y="6488007"/>
              <a:ext cx="1087300" cy="320040"/>
            </a:xfrm>
            <a:prstGeom prst="roundRect">
              <a:avLst>
                <a:gd name="adj" fmla="val 50000"/>
              </a:avLst>
            </a:prstGeom>
            <a:solidFill>
              <a:srgbClr val="EF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en-US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8" name="Straight Arrow Connector 7"/>
            <p:cNvCxnSpPr>
              <a:stCxn id="6" idx="2"/>
              <a:endCxn id="5" idx="0"/>
            </p:cNvCxnSpPr>
            <p:nvPr/>
          </p:nvCxnSpPr>
          <p:spPr>
            <a:xfrm>
              <a:off x="4084320" y="1693512"/>
              <a:ext cx="0" cy="24824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104640" y="2261794"/>
              <a:ext cx="0" cy="24824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4114800" y="2830076"/>
              <a:ext cx="0" cy="24824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114800" y="3398358"/>
              <a:ext cx="0" cy="24824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104640" y="3966640"/>
              <a:ext cx="0" cy="24824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4114800" y="4534922"/>
              <a:ext cx="0" cy="24824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4114800" y="5103204"/>
              <a:ext cx="0" cy="24824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114800" y="5671486"/>
              <a:ext cx="0" cy="24824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114800" y="6239768"/>
              <a:ext cx="0" cy="24824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102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</TotalTime>
  <Words>1025</Words>
  <Application>Microsoft Office PowerPoint</Application>
  <PresentationFormat>Custom</PresentationFormat>
  <Paragraphs>212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Angsana New</vt:lpstr>
      <vt:lpstr>Calibri Light</vt:lpstr>
      <vt:lpstr>TH Sarabun New</vt:lpstr>
      <vt:lpstr>Cordia New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Pawarit Methanan</dc:creator>
  <cp:lastModifiedBy>Sopin</cp:lastModifiedBy>
  <cp:revision>206</cp:revision>
  <dcterms:created xsi:type="dcterms:W3CDTF">2019-06-02T14:24:22Z</dcterms:created>
  <dcterms:modified xsi:type="dcterms:W3CDTF">2020-01-02T03:36:49Z</dcterms:modified>
</cp:coreProperties>
</file>