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31"/>
  </p:notesMasterIdLst>
  <p:sldIdLst>
    <p:sldId id="370" r:id="rId3"/>
    <p:sldId id="343" r:id="rId4"/>
    <p:sldId id="344" r:id="rId5"/>
    <p:sldId id="345" r:id="rId6"/>
    <p:sldId id="346" r:id="rId7"/>
    <p:sldId id="347" r:id="rId8"/>
    <p:sldId id="348" r:id="rId9"/>
    <p:sldId id="349" r:id="rId10"/>
    <p:sldId id="350" r:id="rId11"/>
    <p:sldId id="351" r:id="rId12"/>
    <p:sldId id="352" r:id="rId13"/>
    <p:sldId id="353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367" r:id="rId28"/>
    <p:sldId id="368" r:id="rId29"/>
    <p:sldId id="369" r:id="rId30"/>
  </p:sldIdLst>
  <p:sldSz cx="12192000" cy="6858000"/>
  <p:notesSz cx="6858000" cy="9144000"/>
  <p:embeddedFontLst>
    <p:embeddedFont>
      <p:font typeface="Angsana New" pitchFamily="18" charset="-34"/>
      <p:regular r:id="rId32"/>
      <p:bold r:id="rId33"/>
      <p:italic r:id="rId34"/>
      <p:boldItalic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TH Sarabun New" pitchFamily="34" charset="-34"/>
      <p:regular r:id="rId40"/>
      <p:bold r:id="rId41"/>
      <p:italic r:id="rId42"/>
      <p:boldItalic r:id="rId43"/>
    </p:embeddedFont>
    <p:embeddedFont>
      <p:font typeface="Calibri Light" pitchFamily="34" charset="0"/>
      <p:regular r:id="rId44"/>
      <p:italic r:id="rId45"/>
    </p:embeddedFont>
    <p:embeddedFont>
      <p:font typeface="Browallia New" pitchFamily="34" charset="-34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99B"/>
    <a:srgbClr val="71CDE4"/>
    <a:srgbClr val="F8A88F"/>
    <a:srgbClr val="F498AF"/>
    <a:srgbClr val="E7F2D4"/>
    <a:srgbClr val="C9E195"/>
    <a:srgbClr val="823A6F"/>
    <a:srgbClr val="FEEBE8"/>
    <a:srgbClr val="5D66AE"/>
    <a:srgbClr val="8A9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15" autoAdjust="0"/>
    <p:restoredTop sz="94660"/>
  </p:normalViewPr>
  <p:slideViewPr>
    <p:cSldViewPr snapToGrid="0">
      <p:cViewPr>
        <p:scale>
          <a:sx n="82" d="100"/>
          <a:sy n="82" d="100"/>
        </p:scale>
        <p:origin x="-696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81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0923A-54F7-477C-9064-D6F12697E660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B8DBF-C4E3-4819-9681-C8BDCF47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9013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8916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79641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15642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33529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80124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99391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9994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9629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76594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70543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00673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49502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40435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94722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4214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994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6269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7989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8714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609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1350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8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88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AC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5783415" cy="2818826"/>
          </a:xfrm>
          <a:prstGeom prst="rect">
            <a:avLst/>
          </a:prstGeom>
          <a:solidFill>
            <a:srgbClr val="C95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379" y="275860"/>
            <a:ext cx="427072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1500" b="1" dirty="0" smtClean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เทคโนโลยี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25591" y="3621250"/>
            <a:ext cx="15868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68995" y="3821595"/>
            <a:ext cx="3700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ชั้นประถมศึกษาปีที่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15" y="0"/>
            <a:ext cx="6408586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2818827"/>
            <a:ext cx="1654630" cy="4039173"/>
            <a:chOff x="4128785" y="2818827"/>
            <a:chExt cx="1654630" cy="40391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" r="1"/>
            <a:stretch/>
          </p:blipFill>
          <p:spPr>
            <a:xfrm>
              <a:off x="4128785" y="4929335"/>
              <a:ext cx="1654629" cy="192866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"/>
            <a:stretch/>
          </p:blipFill>
          <p:spPr>
            <a:xfrm>
              <a:off x="4128786" y="2818827"/>
              <a:ext cx="1654629" cy="228301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725454" y="1540896"/>
            <a:ext cx="4190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6000" b="1" dirty="0" smtClean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th-TH" sz="60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วิทยาการคำนวณ)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645" y="5613426"/>
            <a:ext cx="1083470" cy="9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4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052BA3B-B356-D94D-AD99-64C62ED8F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C10DFA-1316-034B-ABA3-C049DA4D1ABD}"/>
              </a:ext>
            </a:extLst>
          </p:cNvPr>
          <p:cNvSpPr txBox="1"/>
          <p:nvPr/>
        </p:nvSpPr>
        <p:spPr>
          <a:xfrm>
            <a:off x="1145261" y="465573"/>
            <a:ext cx="9958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เมื่อป้อนคำค้นแล้วคลิกเมาส์ที่ “ค้นหา” หรือกดแป้น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Enter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โปรแกรมจะแสดงข้อมูลต่าง ๆ ที่เกี่ยวข้องออกมาเป็นชื่อของเว็บไซต์ที่เก็บข้อมูลนั้น ดังภาพ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E527CA-9485-384B-A14F-E3C5C7655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545" y="1470513"/>
            <a:ext cx="7993472" cy="488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00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6BF0C74-B281-0043-AA6A-764F743146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572" y="4515437"/>
            <a:ext cx="1477723" cy="1956985"/>
          </a:xfrm>
          <a:prstGeom prst="rect">
            <a:avLst/>
          </a:prstGeom>
        </p:spPr>
      </p:pic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xmlns="" id="{12CD740F-E13A-D642-825F-BE6DFDBCB78C}"/>
              </a:ext>
            </a:extLst>
          </p:cNvPr>
          <p:cNvSpPr/>
          <p:nvPr/>
        </p:nvSpPr>
        <p:spPr>
          <a:xfrm>
            <a:off x="8069344" y="1498861"/>
            <a:ext cx="3883843" cy="3016577"/>
          </a:xfrm>
          <a:prstGeom prst="wedgeRoundRectCallout">
            <a:avLst>
              <a:gd name="adj1" fmla="val -179"/>
              <a:gd name="adj2" fmla="val 66748"/>
              <a:gd name="adj3" fmla="val 16667"/>
            </a:avLst>
          </a:prstGeom>
          <a:solidFill>
            <a:srgbClr val="D4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052BA3B-B356-D94D-AD99-64C62ED8F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C10DFA-1316-034B-ABA3-C049DA4D1ABD}"/>
              </a:ext>
            </a:extLst>
          </p:cNvPr>
          <p:cNvSpPr txBox="1"/>
          <p:nvPr/>
        </p:nvSpPr>
        <p:spPr>
          <a:xfrm>
            <a:off x="1145261" y="465573"/>
            <a:ext cx="99519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ถ้าเราสนใจข้อมูลที่เป็นภาพที่เกี่ยวข้องกับคำค้น สามารถคลิกเมาส์ เลือกที่เมนู                ได้ทันที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ดังภาพ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2EE75F-5AF8-664A-AF41-9624F92351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7" y="1113733"/>
            <a:ext cx="7126663" cy="5193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EBCD609-9C29-4448-B7EC-E6E05D8743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158" y="465573"/>
            <a:ext cx="1085660" cy="5926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9EAA119-170B-B04C-B4EE-6D4EF2F0E051}"/>
              </a:ext>
            </a:extLst>
          </p:cNvPr>
          <p:cNvSpPr txBox="1"/>
          <p:nvPr/>
        </p:nvSpPr>
        <p:spPr>
          <a:xfrm>
            <a:off x="8237451" y="1711295"/>
            <a:ext cx="36057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จากตัวอย่าง เป็นการใช้คำค้นว่า “วัสดุ” 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ซึ่งเรื่องวัสดุนี้ นักเรียนได้ศึกษาในวิชาวิทยาศาสตร์ ระดับประถมศึกษาปีที่ 3 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ซึ่งพบว่ามีข้อมูลแสดงออกมามากมาย 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ดังนั้นเราสามารถใช้การค้นหาข้อมูลผ่านเครือข่ายอินเทอร์เน็ตประกอบการเรียนรู้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ได้อย่างหลากหลาย</a:t>
            </a:r>
          </a:p>
        </p:txBody>
      </p:sp>
    </p:spTree>
    <p:extLst>
      <p:ext uri="{BB962C8B-B14F-4D97-AF65-F5344CB8AC3E}">
        <p14:creationId xmlns:p14="http://schemas.microsoft.com/office/powerpoint/2010/main" val="660735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22B5D169-ACA7-0C47-8353-FC9E4E11B98B}"/>
              </a:ext>
            </a:extLst>
          </p:cNvPr>
          <p:cNvSpPr/>
          <p:nvPr/>
        </p:nvSpPr>
        <p:spPr>
          <a:xfrm>
            <a:off x="1116980" y="284367"/>
            <a:ext cx="1305820" cy="501470"/>
          </a:xfrm>
          <a:prstGeom prst="roundRect">
            <a:avLst/>
          </a:prstGeom>
          <a:solidFill>
            <a:srgbClr val="C9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052BA3B-B356-D94D-AD99-64C62ED8F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C10DFA-1316-034B-ABA3-C049DA4D1ABD}"/>
              </a:ext>
            </a:extLst>
          </p:cNvPr>
          <p:cNvSpPr txBox="1"/>
          <p:nvPr/>
        </p:nvSpPr>
        <p:spPr>
          <a:xfrm>
            <a:off x="1064395" y="319800"/>
            <a:ext cx="9958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    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ค้นหาข้อมูลเรื่อง แรงและการเคลื่อนที่ ถ้าป้อนคำค้นด้วยคำว่า “แรง” แล้วกดแป้น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Enter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	       โปรแกรมจะ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แสดงข้อมูล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ออกมา ดังภาพ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861" y="1309340"/>
            <a:ext cx="7382542" cy="500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93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DA838D88-858E-AD41-9D02-C4BC5C957BD8}"/>
              </a:ext>
            </a:extLst>
          </p:cNvPr>
          <p:cNvSpPr>
            <a:spLocks noChangeAspect="1"/>
          </p:cNvSpPr>
          <p:nvPr/>
        </p:nvSpPr>
        <p:spPr>
          <a:xfrm>
            <a:off x="8857317" y="2275258"/>
            <a:ext cx="2370008" cy="976989"/>
          </a:xfrm>
          <a:prstGeom prst="roundRect">
            <a:avLst>
              <a:gd name="adj" fmla="val 22014"/>
            </a:avLst>
          </a:prstGeom>
          <a:solidFill>
            <a:srgbClr val="E8A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1D0C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3491E193-2575-9541-8423-EB037F7D2674}"/>
              </a:ext>
            </a:extLst>
          </p:cNvPr>
          <p:cNvSpPr/>
          <p:nvPr/>
        </p:nvSpPr>
        <p:spPr>
          <a:xfrm>
            <a:off x="8795209" y="2630078"/>
            <a:ext cx="3091992" cy="3044858"/>
          </a:xfrm>
          <a:prstGeom prst="roundRect">
            <a:avLst>
              <a:gd name="adj" fmla="val 7283"/>
            </a:avLst>
          </a:prstGeom>
          <a:solidFill>
            <a:srgbClr val="F1D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1D0C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052BA3B-B356-D94D-AD99-64C62ED8F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C10DFA-1316-034B-ABA3-C049DA4D1ABD}"/>
              </a:ext>
            </a:extLst>
          </p:cNvPr>
          <p:cNvSpPr txBox="1"/>
          <p:nvPr/>
        </p:nvSpPr>
        <p:spPr>
          <a:xfrm>
            <a:off x="1424923" y="187127"/>
            <a:ext cx="8916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ถ้าป้อนคำว่า “แรงและการเคลื่อนที่ ป.3” แล้วกดแป้น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Enter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โปรแกรมจะแสดงข้อมูลออกมา ดังภาพ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DAED9C-4307-5246-A92E-B253F16D79EB}"/>
              </a:ext>
            </a:extLst>
          </p:cNvPr>
          <p:cNvSpPr txBox="1"/>
          <p:nvPr/>
        </p:nvSpPr>
        <p:spPr>
          <a:xfrm>
            <a:off x="8847891" y="2855305"/>
            <a:ext cx="29921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การสืบค้นข้อมูลในเว็บไซต์ต่าง ๆ อาจมีไวรัสติดมา ส่งผลให้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การทำงานของคอมพิวเตอร์ช้าลงหรือข้อมูลในคอมพิวเตอร์หายไป ดังนั้น ควรติดตั้งโปรแกรมสแกนไวรัส เพื่อใช้ตรวจจับ ป้องกัน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และกำจัดไวรัสต่าง ๆ เสียก่อน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F6DCB363-F386-924C-8B54-2A62FBF2C786}"/>
              </a:ext>
            </a:extLst>
          </p:cNvPr>
          <p:cNvSpPr>
            <a:spLocks noChangeAspect="1"/>
          </p:cNvSpPr>
          <p:nvPr/>
        </p:nvSpPr>
        <p:spPr>
          <a:xfrm>
            <a:off x="8662981" y="2156879"/>
            <a:ext cx="697836" cy="698425"/>
          </a:xfrm>
          <a:prstGeom prst="roundRect">
            <a:avLst>
              <a:gd name="adj" fmla="val 28432"/>
            </a:avLst>
          </a:prstGeom>
          <a:solidFill>
            <a:srgbClr val="DE2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1D0C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639AE3C-B87A-474D-8CB4-FB06421F4EE4}"/>
              </a:ext>
            </a:extLst>
          </p:cNvPr>
          <p:cNvSpPr txBox="1"/>
          <p:nvPr/>
        </p:nvSpPr>
        <p:spPr>
          <a:xfrm>
            <a:off x="9432351" y="2268971"/>
            <a:ext cx="1689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ปลอดภัยไว้ก่อน</a:t>
            </a: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xmlns="" id="{C9D9E74C-E818-1642-8337-51A314B671F0}"/>
              </a:ext>
            </a:extLst>
          </p:cNvPr>
          <p:cNvSpPr/>
          <p:nvPr/>
        </p:nvSpPr>
        <p:spPr>
          <a:xfrm>
            <a:off x="8772475" y="2270519"/>
            <a:ext cx="461665" cy="461665"/>
          </a:xfrm>
          <a:prstGeom prst="plus">
            <a:avLst>
              <a:gd name="adj" fmla="val 331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841" y="1393372"/>
            <a:ext cx="7253341" cy="443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54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4044FB2-BB7C-CA4D-B26D-C9B466FF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DC6A2E-0BF0-FF4C-BFD3-CCEA60B7D068}"/>
              </a:ext>
            </a:extLst>
          </p:cNvPr>
          <p:cNvSpPr txBox="1"/>
          <p:nvPr/>
        </p:nvSpPr>
        <p:spPr>
          <a:xfrm>
            <a:off x="514073" y="306418"/>
            <a:ext cx="90729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การใช้อินเทอร์เน็ตครั้งแรก ถ้าคอมพิวเตอร์เชื่อมต่อกับเครือข่ายอยู่แล้วจะต้องใช้โปรแกรมเปิดอินเทอร์เน็ต โดยปฏิบัติตามขั้นตอน ดังนี้</a:t>
            </a: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คลิกเมาส์ที่             แล้วเลือกโปรแกรมเว็บ</a:t>
            </a:r>
            <a:r>
              <a:rPr lang="th-TH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เบ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ราว</a:t>
            </a:r>
            <a:r>
              <a:rPr lang="th-TH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์เซอร์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โดยเลือก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Internet Explorer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Google Chrome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ก็ได้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เพื่อเปิดโปรแกรม</a:t>
            </a: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291BDB-8817-DD49-B7A6-3C875A8D3B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80" y="984622"/>
            <a:ext cx="5296247" cy="55669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19DCB12-24CF-6A4D-B76F-73DD71D72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539" y="1917499"/>
            <a:ext cx="610353" cy="50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5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C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4044FB2-BB7C-CA4D-B26D-C9B466FF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8DC6A2E-0BF0-FF4C-BFD3-CCEA60B7D068}"/>
              </a:ext>
            </a:extLst>
          </p:cNvPr>
          <p:cNvSpPr txBox="1"/>
          <p:nvPr/>
        </p:nvSpPr>
        <p:spPr>
          <a:xfrm>
            <a:off x="514073" y="306418"/>
            <a:ext cx="9072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เมื่อโปรแกรมเปิดขึ้นมาให้ป้อนชื่อเว็บไซต์เข้าไปในแถบที่อยู่เป็น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https://www.google.co.th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แล้วกดแป้น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enter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ที่คีย์บอร์ด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0E34AC-5F9A-A344-9BD4-C935059052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29" y="1498861"/>
            <a:ext cx="6791800" cy="44635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B6E2712-29FB-6549-B71B-85CED0EF8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10" y="4553145"/>
            <a:ext cx="1159498" cy="1779867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xmlns="" id="{527E4CEC-69E0-8341-9328-BFCCEE31849E}"/>
              </a:ext>
            </a:extLst>
          </p:cNvPr>
          <p:cNvSpPr/>
          <p:nvPr/>
        </p:nvSpPr>
        <p:spPr>
          <a:xfrm>
            <a:off x="8069344" y="1498861"/>
            <a:ext cx="3883843" cy="3016577"/>
          </a:xfrm>
          <a:prstGeom prst="wedgeRoundRectCallout">
            <a:avLst>
              <a:gd name="adj1" fmla="val -179"/>
              <a:gd name="adj2" fmla="val 66748"/>
              <a:gd name="adj3" fmla="val 16667"/>
            </a:avLst>
          </a:prstGeom>
          <a:solidFill>
            <a:srgbClr val="D4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B203E32-900E-1A4B-A331-21A94633E20D}"/>
              </a:ext>
            </a:extLst>
          </p:cNvPr>
          <p:cNvSpPr txBox="1"/>
          <p:nvPr/>
        </p:nvSpPr>
        <p:spPr>
          <a:xfrm>
            <a:off x="8113804" y="1668321"/>
            <a:ext cx="38005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ข้อมูลบนอินเทอร์เน็ตมีผู้สร้างไว้มากมาย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สืบค้นข้อมูลขึ้นมาแล้วการเลือก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ใช้งานควรพิจารณาความน่าเชื่อถือ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ของข้อมูล ควรนำเนื้อหาที่สืบค้น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เปรียบเทียบกันและพิจารณาวันที่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ของข้อมูลนั้นด้วย เนื่องจากข้อมูลบางอย่าง 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อาจเปลี่ยนไปตามเวลา</a:t>
            </a:r>
          </a:p>
        </p:txBody>
      </p:sp>
    </p:spTree>
    <p:extLst>
      <p:ext uri="{BB962C8B-B14F-4D97-AF65-F5344CB8AC3E}">
        <p14:creationId xmlns:p14="http://schemas.microsoft.com/office/powerpoint/2010/main" val="3261914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3371" y="423259"/>
            <a:ext cx="4580556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 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3.1</a:t>
            </a:r>
            <a:endParaRPr lang="th-TH" sz="2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0801" y="341087"/>
            <a:ext cx="4572260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0342" y="589963"/>
            <a:ext cx="424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เรียนรู้บนอินเทอร์เน็ต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8482" y="2305078"/>
            <a:ext cx="4859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นักเรียนเรียนรู้วิทยาศาสตร์จากการค้นหา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ข้อมูลบนอินเทอร์เน็ตโดยปฏิบัติตามขั้นตอน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และตอบคำถามต่อไปนี้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8AD9C7A-F8EF-B142-9EB2-10E1D071EB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47" y="1712687"/>
            <a:ext cx="6318770" cy="49684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758C898-0927-254E-9647-E8B589A4F4CD}"/>
              </a:ext>
            </a:extLst>
          </p:cNvPr>
          <p:cNvSpPr txBox="1"/>
          <p:nvPr/>
        </p:nvSpPr>
        <p:spPr>
          <a:xfrm>
            <a:off x="6152107" y="2120507"/>
            <a:ext cx="514860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นักเรียนค้นหาข้อมูลเกี่ยวกับพลังงาน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นักเรียนค้นหาข้อมูล แล้วตอบคำถามต่อไปนี้</a:t>
            </a:r>
          </a:p>
          <a:p>
            <a:pPr marL="914400" lvl="1" indent="-457200">
              <a:buFont typeface="+mj-lt"/>
              <a:buAutoNum type="arabicParenR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พลังงานคืออะไร</a:t>
            </a:r>
          </a:p>
          <a:p>
            <a:pPr marL="914400" lvl="1" indent="-457200">
              <a:buFont typeface="+mj-lt"/>
              <a:buAutoNum type="arabicParenR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ยกตัวอย่างพลังงานประเภทต่าง ๆ</a:t>
            </a:r>
          </a:p>
          <a:p>
            <a:pPr marL="914400" lvl="1" indent="-457200">
              <a:buFont typeface="+mj-lt"/>
              <a:buAutoNum type="arabicParenR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ยกตัวอย่างวิธีการทำให้พลังงาน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เปลี่ยนจาก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พลังงาน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หนึ่งไปเป็นอีกพลังงานหนึ่ง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นักเรียนพิจารณาข้อมูลที่ค้นหา 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แล้วตอบคำถามต่อไปนี้</a:t>
            </a:r>
          </a:p>
          <a:p>
            <a:pPr marL="914400" lvl="1" indent="-457200">
              <a:buFont typeface="+mj-lt"/>
              <a:buAutoNum type="arabicParenR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ข้อมูลมีความสอดคล้องกับสิ่งที่ต้องการหรือไม่</a:t>
            </a:r>
          </a:p>
          <a:p>
            <a:pPr marL="914400" lvl="1" indent="-457200">
              <a:buFont typeface="+mj-lt"/>
              <a:buAutoNum type="arabicParenR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ข้อมูลนั้นมาจากแหล่งใด</a:t>
            </a:r>
          </a:p>
          <a:p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214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756624EB-B4B8-A941-9095-D1B13A233C17}"/>
              </a:ext>
            </a:extLst>
          </p:cNvPr>
          <p:cNvSpPr/>
          <p:nvPr/>
        </p:nvSpPr>
        <p:spPr>
          <a:xfrm>
            <a:off x="565608" y="2499124"/>
            <a:ext cx="1008668" cy="501470"/>
          </a:xfrm>
          <a:prstGeom prst="roundRect">
            <a:avLst/>
          </a:prstGeom>
          <a:solidFill>
            <a:srgbClr val="C9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4845707-7841-514C-B07A-1A6CEFAC93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572" y="2189584"/>
            <a:ext cx="6046828" cy="3905534"/>
          </a:xfrm>
          <a:prstGeom prst="rect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225490" y="90874"/>
            <a:ext cx="7741020" cy="1176708"/>
            <a:chOff x="2038942" y="90874"/>
            <a:chExt cx="8144407" cy="1398031"/>
          </a:xfrm>
        </p:grpSpPr>
        <p:sp>
          <p:nvSpPr>
            <p:cNvPr id="6" name="Freeform 5"/>
            <p:cNvSpPr/>
            <p:nvPr/>
          </p:nvSpPr>
          <p:spPr>
            <a:xfrm>
              <a:off x="2038942" y="90874"/>
              <a:ext cx="8144407" cy="1091413"/>
            </a:xfrm>
            <a:custGeom>
              <a:avLst/>
              <a:gdLst>
                <a:gd name="connsiteX0" fmla="*/ 280209 w 8390755"/>
                <a:gd name="connsiteY0" fmla="*/ 0 h 1091413"/>
                <a:gd name="connsiteX1" fmla="*/ 8110546 w 8390755"/>
                <a:gd name="connsiteY1" fmla="*/ 0 h 1091413"/>
                <a:gd name="connsiteX2" fmla="*/ 8390755 w 8390755"/>
                <a:gd name="connsiteY2" fmla="*/ 280209 h 1091413"/>
                <a:gd name="connsiteX3" fmla="*/ 8390755 w 8390755"/>
                <a:gd name="connsiteY3" fmla="*/ 1091413 h 1091413"/>
                <a:gd name="connsiteX4" fmla="*/ 0 w 8390755"/>
                <a:gd name="connsiteY4" fmla="*/ 1091413 h 1091413"/>
                <a:gd name="connsiteX5" fmla="*/ 0 w 8390755"/>
                <a:gd name="connsiteY5" fmla="*/ 280209 h 1091413"/>
                <a:gd name="connsiteX6" fmla="*/ 280209 w 8390755"/>
                <a:gd name="connsiteY6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90755" h="1091413">
                  <a:moveTo>
                    <a:pt x="280209" y="0"/>
                  </a:moveTo>
                  <a:lnTo>
                    <a:pt x="8110546" y="0"/>
                  </a:lnTo>
                  <a:cubicBezTo>
                    <a:pt x="8265301" y="0"/>
                    <a:pt x="8390755" y="125454"/>
                    <a:pt x="8390755" y="280209"/>
                  </a:cubicBezTo>
                  <a:lnTo>
                    <a:pt x="8390755" y="1091413"/>
                  </a:lnTo>
                  <a:lnTo>
                    <a:pt x="0" y="1091413"/>
                  </a:lnTo>
                  <a:lnTo>
                    <a:pt x="0" y="280209"/>
                  </a:lnTo>
                  <a:cubicBezTo>
                    <a:pt x="0" y="125454"/>
                    <a:pt x="125454" y="0"/>
                    <a:pt x="280209" y="0"/>
                  </a:cubicBezTo>
                  <a:close/>
                </a:path>
              </a:pathLst>
            </a:custGeom>
            <a:solidFill>
              <a:srgbClr val="6E6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176989" y="236891"/>
              <a:ext cx="7868313" cy="818713"/>
            </a:xfrm>
            <a:prstGeom prst="roundRect">
              <a:avLst/>
            </a:prstGeom>
            <a:solidFill>
              <a:srgbClr val="8CD7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038942" y="1174902"/>
              <a:ext cx="8144407" cy="171855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7229" y="1220289"/>
              <a:ext cx="767832" cy="70587"/>
            </a:xfrm>
            <a:prstGeom prst="rect">
              <a:avLst/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62584" y="226828"/>
              <a:ext cx="6372325" cy="987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ความรู้บนอินเทอร์เน็ต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317235" y="305743"/>
              <a:ext cx="159026" cy="159026"/>
            </a:xfrm>
            <a:prstGeom prst="ellipse">
              <a:avLst/>
            </a:prstGeom>
            <a:solidFill>
              <a:srgbClr val="E6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529270" y="305743"/>
              <a:ext cx="159026" cy="159026"/>
            </a:xfrm>
            <a:prstGeom prst="ellipse">
              <a:avLst/>
            </a:prstGeom>
            <a:solidFill>
              <a:srgbClr val="FDD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741304" y="305743"/>
              <a:ext cx="159026" cy="159026"/>
            </a:xfrm>
            <a:prstGeom prst="ellipse">
              <a:avLst/>
            </a:prstGeom>
            <a:solidFill>
              <a:srgbClr val="D0D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apezoid 13"/>
            <p:cNvSpPr/>
            <p:nvPr/>
          </p:nvSpPr>
          <p:spPr>
            <a:xfrm flipV="1">
              <a:off x="2038942" y="1346757"/>
              <a:ext cx="8144407" cy="142148"/>
            </a:xfrm>
            <a:prstGeom prst="trapezoid">
              <a:avLst>
                <a:gd name="adj" fmla="val 114954"/>
              </a:avLst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58553" y="1239336"/>
            <a:ext cx="112367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ในชีวิตประจำวันเราสามารถใช้การสืบค้นบนอินเทอร์เน็ตในการดำเนินชีวิต หรือให้ความรู้ในเรื่องที่สนใจได้ เช่น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การสอบถามสภาพอากาศ </a:t>
            </a:r>
            <a:r>
              <a:rPr lang="th-TH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อาหารที่เราสนใจ หรือการประดิษฐ์ของเล่นต่าง ๆ</a:t>
            </a: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 การตรวจสอบสภาพอากาศอาจใช้คำค้นว่า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“พยากรณ์อากาศประเทศไทย” ข้อมูลการ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พยากรณ์อากาศในแต่ละวันจะแสดงออกมา 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ดังภาพ</a:t>
            </a: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C496D37-FA65-484A-AFE9-86B87B4F0C16}"/>
              </a:ext>
            </a:extLst>
          </p:cNvPr>
          <p:cNvGrpSpPr/>
          <p:nvPr/>
        </p:nvGrpSpPr>
        <p:grpSpPr>
          <a:xfrm>
            <a:off x="4456056" y="4483881"/>
            <a:ext cx="1214455" cy="1906122"/>
            <a:chOff x="10352852" y="4378896"/>
            <a:chExt cx="1214455" cy="190612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BB191061-5FC7-6440-AA97-E8E528D86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852" y="4378896"/>
              <a:ext cx="1073162" cy="149492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4243683-3F98-2046-828E-6004F66575B6}"/>
                </a:ext>
              </a:extLst>
            </p:cNvPr>
            <p:cNvSpPr txBox="1"/>
            <p:nvPr/>
          </p:nvSpPr>
          <p:spPr>
            <a:xfrm>
              <a:off x="10352852" y="5884908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xmlns="" id="{DFFB8A92-3B62-0245-A9DA-D5DB9B0986D0}"/>
              </a:ext>
            </a:extLst>
          </p:cNvPr>
          <p:cNvSpPr/>
          <p:nvPr/>
        </p:nvSpPr>
        <p:spPr>
          <a:xfrm>
            <a:off x="166564" y="5008597"/>
            <a:ext cx="4117852" cy="1082001"/>
          </a:xfrm>
          <a:prstGeom prst="wedgeRoundRectCallout">
            <a:avLst>
              <a:gd name="adj1" fmla="val 53739"/>
              <a:gd name="adj2" fmla="val -33129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C7485B0-2BC3-F043-A262-9C8DE4CF8479}"/>
              </a:ext>
            </a:extLst>
          </p:cNvPr>
          <p:cNvSpPr txBox="1"/>
          <p:nvPr/>
        </p:nvSpPr>
        <p:spPr>
          <a:xfrm>
            <a:off x="271276" y="5120410"/>
            <a:ext cx="401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นักเรียนมีความสนใจใฝ่รู้เรื่องใดเป็นพิเศษ และคิดว่าบนอินเทอร์เน็ตจะมีความรู้เรื่องนั้นหรือไม่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1723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3371" y="423259"/>
            <a:ext cx="4580556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 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3.2</a:t>
            </a:r>
            <a:endParaRPr lang="th-TH" sz="2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0801" y="341087"/>
            <a:ext cx="4572260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0342" y="589963"/>
            <a:ext cx="424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สืบค้นบนอินเทอร์เน็ต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38680" y="1968231"/>
            <a:ext cx="960993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นักเรียนแบ่งกลุ่มตามความเหมาะสมร่วมกันหาความรู้บนอินเทอร์เน็ต โดยเลือกหัวข้อที่กำหนด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กลุ่มละ 1 เรื่อง ดังนี้</a:t>
            </a:r>
          </a:p>
          <a:p>
            <a:pPr>
              <a:lnSpc>
                <a:spcPct val="150000"/>
              </a:lnSpc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>
              <a:lnSpc>
                <a:spcPct val="150000"/>
              </a:lnSpc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วิธีทำอาหาร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วิธีพับกระดาษ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ข้อมูลประวัติศาสตร์ชาติไทย</a:t>
            </a:r>
          </a:p>
          <a:p>
            <a:pPr>
              <a:lnSpc>
                <a:spcPct val="150000"/>
              </a:lnSpc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เรื่องที่เป็นประเด็นน่าสนใจอยู่ในตอนนี้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18A225C-DD2C-044F-8BBB-FFF955B212AB}"/>
              </a:ext>
            </a:extLst>
          </p:cNvPr>
          <p:cNvGrpSpPr/>
          <p:nvPr/>
        </p:nvGrpSpPr>
        <p:grpSpPr>
          <a:xfrm>
            <a:off x="1815634" y="3715821"/>
            <a:ext cx="440087" cy="219077"/>
            <a:chOff x="667504" y="4991440"/>
            <a:chExt cx="440087" cy="219077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xmlns="" id="{2F37F91B-5B53-564B-9160-A58BB792A5B5}"/>
                </a:ext>
              </a:extLst>
            </p:cNvPr>
            <p:cNvSpPr/>
            <p:nvPr/>
          </p:nvSpPr>
          <p:spPr>
            <a:xfrm>
              <a:off x="667504" y="4991440"/>
              <a:ext cx="440086" cy="219077"/>
            </a:xfrm>
            <a:prstGeom prst="roundRect">
              <a:avLst/>
            </a:prstGeom>
            <a:solidFill>
              <a:srgbClr val="E7F2D4"/>
            </a:solidFill>
            <a:ln w="28575">
              <a:solidFill>
                <a:srgbClr val="C9E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25ABC7A0-ADAB-B147-AB12-46B3CF1F682C}"/>
                </a:ext>
              </a:extLst>
            </p:cNvPr>
            <p:cNvSpPr/>
            <p:nvPr/>
          </p:nvSpPr>
          <p:spPr>
            <a:xfrm>
              <a:off x="976605" y="4991440"/>
              <a:ext cx="130986" cy="219077"/>
            </a:xfrm>
            <a:custGeom>
              <a:avLst/>
              <a:gdLst>
                <a:gd name="connsiteX0" fmla="*/ 0 w 82333"/>
                <a:gd name="connsiteY0" fmla="*/ 0 h 219077"/>
                <a:gd name="connsiteX1" fmla="*/ 45819 w 82333"/>
                <a:gd name="connsiteY1" fmla="*/ 0 h 219077"/>
                <a:gd name="connsiteX2" fmla="*/ 82333 w 82333"/>
                <a:gd name="connsiteY2" fmla="*/ 36514 h 219077"/>
                <a:gd name="connsiteX3" fmla="*/ 82333 w 82333"/>
                <a:gd name="connsiteY3" fmla="*/ 182563 h 219077"/>
                <a:gd name="connsiteX4" fmla="*/ 45819 w 82333"/>
                <a:gd name="connsiteY4" fmla="*/ 219077 h 219077"/>
                <a:gd name="connsiteX5" fmla="*/ 0 w 82333"/>
                <a:gd name="connsiteY5" fmla="*/ 219077 h 21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333" h="219077">
                  <a:moveTo>
                    <a:pt x="0" y="0"/>
                  </a:moveTo>
                  <a:lnTo>
                    <a:pt x="45819" y="0"/>
                  </a:lnTo>
                  <a:cubicBezTo>
                    <a:pt x="65985" y="0"/>
                    <a:pt x="82333" y="16348"/>
                    <a:pt x="82333" y="36514"/>
                  </a:cubicBezTo>
                  <a:lnTo>
                    <a:pt x="82333" y="182563"/>
                  </a:lnTo>
                  <a:cubicBezTo>
                    <a:pt x="82333" y="202729"/>
                    <a:pt x="65985" y="219077"/>
                    <a:pt x="45819" y="219077"/>
                  </a:cubicBezTo>
                  <a:lnTo>
                    <a:pt x="0" y="219077"/>
                  </a:lnTo>
                  <a:close/>
                </a:path>
              </a:pathLst>
            </a:custGeom>
            <a:solidFill>
              <a:srgbClr val="C9E195"/>
            </a:solidFill>
            <a:ln w="28575">
              <a:solidFill>
                <a:srgbClr val="C9E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5442F19-8A86-AF4E-8D71-310DD2E0D4C8}"/>
              </a:ext>
            </a:extLst>
          </p:cNvPr>
          <p:cNvGrpSpPr/>
          <p:nvPr/>
        </p:nvGrpSpPr>
        <p:grpSpPr>
          <a:xfrm>
            <a:off x="1815634" y="4383675"/>
            <a:ext cx="440087" cy="219077"/>
            <a:chOff x="667504" y="4991440"/>
            <a:chExt cx="440087" cy="219077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xmlns="" id="{186BF711-CADD-BF42-9C19-8F7B72F470F5}"/>
                </a:ext>
              </a:extLst>
            </p:cNvPr>
            <p:cNvSpPr/>
            <p:nvPr/>
          </p:nvSpPr>
          <p:spPr>
            <a:xfrm>
              <a:off x="667504" y="4991440"/>
              <a:ext cx="440086" cy="219077"/>
            </a:xfrm>
            <a:prstGeom prst="roundRect">
              <a:avLst/>
            </a:prstGeom>
            <a:solidFill>
              <a:srgbClr val="E7F2D4"/>
            </a:solidFill>
            <a:ln w="28575">
              <a:solidFill>
                <a:srgbClr val="C9E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16E5DF02-8CA4-DF4D-A4AA-97E2CF4AA4E2}"/>
                </a:ext>
              </a:extLst>
            </p:cNvPr>
            <p:cNvSpPr/>
            <p:nvPr/>
          </p:nvSpPr>
          <p:spPr>
            <a:xfrm>
              <a:off x="976605" y="4991440"/>
              <a:ext cx="130986" cy="219077"/>
            </a:xfrm>
            <a:custGeom>
              <a:avLst/>
              <a:gdLst>
                <a:gd name="connsiteX0" fmla="*/ 0 w 82333"/>
                <a:gd name="connsiteY0" fmla="*/ 0 h 219077"/>
                <a:gd name="connsiteX1" fmla="*/ 45819 w 82333"/>
                <a:gd name="connsiteY1" fmla="*/ 0 h 219077"/>
                <a:gd name="connsiteX2" fmla="*/ 82333 w 82333"/>
                <a:gd name="connsiteY2" fmla="*/ 36514 h 219077"/>
                <a:gd name="connsiteX3" fmla="*/ 82333 w 82333"/>
                <a:gd name="connsiteY3" fmla="*/ 182563 h 219077"/>
                <a:gd name="connsiteX4" fmla="*/ 45819 w 82333"/>
                <a:gd name="connsiteY4" fmla="*/ 219077 h 219077"/>
                <a:gd name="connsiteX5" fmla="*/ 0 w 82333"/>
                <a:gd name="connsiteY5" fmla="*/ 219077 h 21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333" h="219077">
                  <a:moveTo>
                    <a:pt x="0" y="0"/>
                  </a:moveTo>
                  <a:lnTo>
                    <a:pt x="45819" y="0"/>
                  </a:lnTo>
                  <a:cubicBezTo>
                    <a:pt x="65985" y="0"/>
                    <a:pt x="82333" y="16348"/>
                    <a:pt x="82333" y="36514"/>
                  </a:cubicBezTo>
                  <a:lnTo>
                    <a:pt x="82333" y="182563"/>
                  </a:lnTo>
                  <a:cubicBezTo>
                    <a:pt x="82333" y="202729"/>
                    <a:pt x="65985" y="219077"/>
                    <a:pt x="45819" y="219077"/>
                  </a:cubicBezTo>
                  <a:lnTo>
                    <a:pt x="0" y="219077"/>
                  </a:lnTo>
                  <a:close/>
                </a:path>
              </a:pathLst>
            </a:custGeom>
            <a:solidFill>
              <a:srgbClr val="C9E195"/>
            </a:solidFill>
            <a:ln w="28575">
              <a:solidFill>
                <a:srgbClr val="C9E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E2457F2-C696-5344-BD76-03491E246EF4}"/>
              </a:ext>
            </a:extLst>
          </p:cNvPr>
          <p:cNvGrpSpPr/>
          <p:nvPr/>
        </p:nvGrpSpPr>
        <p:grpSpPr>
          <a:xfrm>
            <a:off x="1815634" y="5016293"/>
            <a:ext cx="440087" cy="219077"/>
            <a:chOff x="667504" y="4991440"/>
            <a:chExt cx="440087" cy="219077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xmlns="" id="{55A2DEE2-4C64-994F-8EC7-D0C2447077DD}"/>
                </a:ext>
              </a:extLst>
            </p:cNvPr>
            <p:cNvSpPr/>
            <p:nvPr/>
          </p:nvSpPr>
          <p:spPr>
            <a:xfrm>
              <a:off x="667504" y="4991440"/>
              <a:ext cx="440086" cy="219077"/>
            </a:xfrm>
            <a:prstGeom prst="roundRect">
              <a:avLst/>
            </a:prstGeom>
            <a:solidFill>
              <a:srgbClr val="E7F2D4"/>
            </a:solidFill>
            <a:ln w="28575">
              <a:solidFill>
                <a:srgbClr val="C9E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1E4D8890-0234-3343-B355-FEF51A8A5281}"/>
                </a:ext>
              </a:extLst>
            </p:cNvPr>
            <p:cNvSpPr/>
            <p:nvPr/>
          </p:nvSpPr>
          <p:spPr>
            <a:xfrm>
              <a:off x="976605" y="4991440"/>
              <a:ext cx="130986" cy="219077"/>
            </a:xfrm>
            <a:custGeom>
              <a:avLst/>
              <a:gdLst>
                <a:gd name="connsiteX0" fmla="*/ 0 w 82333"/>
                <a:gd name="connsiteY0" fmla="*/ 0 h 219077"/>
                <a:gd name="connsiteX1" fmla="*/ 45819 w 82333"/>
                <a:gd name="connsiteY1" fmla="*/ 0 h 219077"/>
                <a:gd name="connsiteX2" fmla="*/ 82333 w 82333"/>
                <a:gd name="connsiteY2" fmla="*/ 36514 h 219077"/>
                <a:gd name="connsiteX3" fmla="*/ 82333 w 82333"/>
                <a:gd name="connsiteY3" fmla="*/ 182563 h 219077"/>
                <a:gd name="connsiteX4" fmla="*/ 45819 w 82333"/>
                <a:gd name="connsiteY4" fmla="*/ 219077 h 219077"/>
                <a:gd name="connsiteX5" fmla="*/ 0 w 82333"/>
                <a:gd name="connsiteY5" fmla="*/ 219077 h 21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333" h="219077">
                  <a:moveTo>
                    <a:pt x="0" y="0"/>
                  </a:moveTo>
                  <a:lnTo>
                    <a:pt x="45819" y="0"/>
                  </a:lnTo>
                  <a:cubicBezTo>
                    <a:pt x="65985" y="0"/>
                    <a:pt x="82333" y="16348"/>
                    <a:pt x="82333" y="36514"/>
                  </a:cubicBezTo>
                  <a:lnTo>
                    <a:pt x="82333" y="182563"/>
                  </a:lnTo>
                  <a:cubicBezTo>
                    <a:pt x="82333" y="202729"/>
                    <a:pt x="65985" y="219077"/>
                    <a:pt x="45819" y="219077"/>
                  </a:cubicBezTo>
                  <a:lnTo>
                    <a:pt x="0" y="219077"/>
                  </a:lnTo>
                  <a:close/>
                </a:path>
              </a:pathLst>
            </a:custGeom>
            <a:solidFill>
              <a:srgbClr val="C9E195"/>
            </a:solidFill>
            <a:ln w="28575">
              <a:solidFill>
                <a:srgbClr val="C9E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C6EC50D-65D5-4744-805B-9820EF497491}"/>
              </a:ext>
            </a:extLst>
          </p:cNvPr>
          <p:cNvGrpSpPr/>
          <p:nvPr/>
        </p:nvGrpSpPr>
        <p:grpSpPr>
          <a:xfrm>
            <a:off x="1815633" y="5652399"/>
            <a:ext cx="440087" cy="219077"/>
            <a:chOff x="667504" y="4991440"/>
            <a:chExt cx="440087" cy="219077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xmlns="" id="{3A350B07-7039-C145-AA88-CEFBE79215ED}"/>
                </a:ext>
              </a:extLst>
            </p:cNvPr>
            <p:cNvSpPr/>
            <p:nvPr/>
          </p:nvSpPr>
          <p:spPr>
            <a:xfrm>
              <a:off x="667504" y="4991440"/>
              <a:ext cx="440086" cy="219077"/>
            </a:xfrm>
            <a:prstGeom prst="roundRect">
              <a:avLst/>
            </a:prstGeom>
            <a:solidFill>
              <a:srgbClr val="E7F2D4"/>
            </a:solidFill>
            <a:ln w="28575">
              <a:solidFill>
                <a:srgbClr val="C9E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3E16319F-A0CC-B14F-B6CB-566FCFB43D21}"/>
                </a:ext>
              </a:extLst>
            </p:cNvPr>
            <p:cNvSpPr/>
            <p:nvPr/>
          </p:nvSpPr>
          <p:spPr>
            <a:xfrm>
              <a:off x="976605" y="4991440"/>
              <a:ext cx="130986" cy="219077"/>
            </a:xfrm>
            <a:custGeom>
              <a:avLst/>
              <a:gdLst>
                <a:gd name="connsiteX0" fmla="*/ 0 w 82333"/>
                <a:gd name="connsiteY0" fmla="*/ 0 h 219077"/>
                <a:gd name="connsiteX1" fmla="*/ 45819 w 82333"/>
                <a:gd name="connsiteY1" fmla="*/ 0 h 219077"/>
                <a:gd name="connsiteX2" fmla="*/ 82333 w 82333"/>
                <a:gd name="connsiteY2" fmla="*/ 36514 h 219077"/>
                <a:gd name="connsiteX3" fmla="*/ 82333 w 82333"/>
                <a:gd name="connsiteY3" fmla="*/ 182563 h 219077"/>
                <a:gd name="connsiteX4" fmla="*/ 45819 w 82333"/>
                <a:gd name="connsiteY4" fmla="*/ 219077 h 219077"/>
                <a:gd name="connsiteX5" fmla="*/ 0 w 82333"/>
                <a:gd name="connsiteY5" fmla="*/ 219077 h 219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333" h="219077">
                  <a:moveTo>
                    <a:pt x="0" y="0"/>
                  </a:moveTo>
                  <a:lnTo>
                    <a:pt x="45819" y="0"/>
                  </a:lnTo>
                  <a:cubicBezTo>
                    <a:pt x="65985" y="0"/>
                    <a:pt x="82333" y="16348"/>
                    <a:pt x="82333" y="36514"/>
                  </a:cubicBezTo>
                  <a:lnTo>
                    <a:pt x="82333" y="182563"/>
                  </a:lnTo>
                  <a:cubicBezTo>
                    <a:pt x="82333" y="202729"/>
                    <a:pt x="65985" y="219077"/>
                    <a:pt x="45819" y="219077"/>
                  </a:cubicBezTo>
                  <a:lnTo>
                    <a:pt x="0" y="219077"/>
                  </a:lnTo>
                  <a:close/>
                </a:path>
              </a:pathLst>
            </a:custGeom>
            <a:solidFill>
              <a:srgbClr val="C9E195"/>
            </a:solidFill>
            <a:ln w="28575">
              <a:solidFill>
                <a:srgbClr val="C9E1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88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ular Callout 23"/>
          <p:cNvSpPr/>
          <p:nvPr/>
        </p:nvSpPr>
        <p:spPr>
          <a:xfrm>
            <a:off x="8297694" y="2185661"/>
            <a:ext cx="3646608" cy="2004753"/>
          </a:xfrm>
          <a:prstGeom prst="wedgeRoundRectCallout">
            <a:avLst>
              <a:gd name="adj1" fmla="val 32078"/>
              <a:gd name="adj2" fmla="val 8227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6137" y="418823"/>
            <a:ext cx="8212975" cy="769441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แบบพัฒนาทักษะในการทำข้อสอบปรนัยเพื่อประเมินผลตัวชี้วัด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5164" y="1607321"/>
            <a:ext cx="762253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เว็บไซต์ที่มีลักษณะเป็น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Search Engine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นำมาใช้ด้านใดมาก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ที่สุด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แปลภาษา</a:t>
            </a: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endParaRPr lang="en-US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ออกแบบ</a:t>
            </a:r>
            <a:endParaRPr lang="en-US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เพิ่มความเร็วให้กับคอมพิวเตอร์ 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9738" y="1181929"/>
            <a:ext cx="5283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b="1" dirty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</a:t>
            </a:r>
            <a:r>
              <a:rPr lang="en-US" sz="4000" b="1" dirty="0" smtClean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 </a:t>
            </a:r>
            <a:r>
              <a:rPr lang="th-TH" sz="4000" b="1" dirty="0" smtClean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4000" b="1" dirty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ค้นหาข้อมูล</a:t>
            </a:r>
            <a:endParaRPr lang="en-US" sz="4000" b="1" dirty="0">
              <a:solidFill>
                <a:srgbClr val="7D95D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14177" y="4139576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36707" y="2280096"/>
            <a:ext cx="32300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เพราะเว็บไซต์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Search Engine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ะ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นำมาใช้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ค้นหาข้อมูล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ต่าง ๆ </a:t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อย่างรวดเร็วบนอินเทอร์เน็ต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584922-69DB-594B-932A-1EBB43D93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FEEBD1-E2A4-664E-94E0-7FEF3E09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78" y="51745"/>
            <a:ext cx="936758" cy="148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3182C3-4D6B-6749-8440-BA08D8BC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657" y="51745"/>
            <a:ext cx="934536" cy="148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6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2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50181" y="340542"/>
            <a:ext cx="28232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การค้นหาข้อมูล</a:t>
            </a:r>
            <a:endParaRPr lang="th-TH" sz="54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>
            <a:off x="6096000" y="3728612"/>
            <a:ext cx="0" cy="1521202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4425058" y="5015358"/>
            <a:ext cx="3341881" cy="1266528"/>
            <a:chOff x="8278800" y="1696223"/>
            <a:chExt cx="3341881" cy="1266528"/>
          </a:xfrm>
        </p:grpSpPr>
        <p:sp>
          <p:nvSpPr>
            <p:cNvPr id="86" name="Rounded Rectangle 85"/>
            <p:cNvSpPr/>
            <p:nvPr/>
          </p:nvSpPr>
          <p:spPr>
            <a:xfrm>
              <a:off x="8281480" y="1696223"/>
              <a:ext cx="3339201" cy="1266528"/>
            </a:xfrm>
            <a:prstGeom prst="roundRect">
              <a:avLst>
                <a:gd name="adj" fmla="val 1502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8278800" y="1696223"/>
              <a:ext cx="3339201" cy="258002"/>
            </a:xfrm>
            <a:custGeom>
              <a:avLst/>
              <a:gdLst>
                <a:gd name="connsiteX0" fmla="*/ 190308 w 3339201"/>
                <a:gd name="connsiteY0" fmla="*/ 0 h 258002"/>
                <a:gd name="connsiteX1" fmla="*/ 3148893 w 3339201"/>
                <a:gd name="connsiteY1" fmla="*/ 0 h 258002"/>
                <a:gd name="connsiteX2" fmla="*/ 3339201 w 3339201"/>
                <a:gd name="connsiteY2" fmla="*/ 190308 h 258002"/>
                <a:gd name="connsiteX3" fmla="*/ 3339201 w 3339201"/>
                <a:gd name="connsiteY3" fmla="*/ 258002 h 258002"/>
                <a:gd name="connsiteX4" fmla="*/ 0 w 3339201"/>
                <a:gd name="connsiteY4" fmla="*/ 258002 h 258002"/>
                <a:gd name="connsiteX5" fmla="*/ 0 w 3339201"/>
                <a:gd name="connsiteY5" fmla="*/ 190308 h 258002"/>
                <a:gd name="connsiteX6" fmla="*/ 190308 w 3339201"/>
                <a:gd name="connsiteY6" fmla="*/ 0 h 2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9201" h="258002">
                  <a:moveTo>
                    <a:pt x="190308" y="0"/>
                  </a:moveTo>
                  <a:lnTo>
                    <a:pt x="3148893" y="0"/>
                  </a:lnTo>
                  <a:cubicBezTo>
                    <a:pt x="3253997" y="0"/>
                    <a:pt x="3339201" y="85204"/>
                    <a:pt x="3339201" y="190308"/>
                  </a:cubicBezTo>
                  <a:lnTo>
                    <a:pt x="3339201" y="258002"/>
                  </a:lnTo>
                  <a:lnTo>
                    <a:pt x="0" y="258002"/>
                  </a:lnTo>
                  <a:lnTo>
                    <a:pt x="0" y="190308"/>
                  </a:lnTo>
                  <a:cubicBezTo>
                    <a:pt x="0" y="85204"/>
                    <a:pt x="85204" y="0"/>
                    <a:pt x="190308" y="0"/>
                  </a:cubicBezTo>
                  <a:close/>
                </a:path>
              </a:pathLst>
            </a:custGeom>
            <a:solidFill>
              <a:srgbClr val="B8DA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2937164" y="3190320"/>
            <a:ext cx="5784272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13482" y="2551171"/>
            <a:ext cx="10767717" cy="1272413"/>
            <a:chOff x="716006" y="1757361"/>
            <a:chExt cx="10767717" cy="1272413"/>
          </a:xfrm>
        </p:grpSpPr>
        <p:grpSp>
          <p:nvGrpSpPr>
            <p:cNvPr id="18" name="Group 17"/>
            <p:cNvGrpSpPr/>
            <p:nvPr/>
          </p:nvGrpSpPr>
          <p:grpSpPr>
            <a:xfrm>
              <a:off x="8141842" y="1763246"/>
              <a:ext cx="3341881" cy="1266528"/>
              <a:chOff x="8278800" y="1696223"/>
              <a:chExt cx="3341881" cy="1266528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83C3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716006" y="1757361"/>
              <a:ext cx="3341881" cy="1272413"/>
              <a:chOff x="8281480" y="1690338"/>
              <a:chExt cx="3341881" cy="1272413"/>
            </a:xfrm>
          </p:grpSpPr>
          <p:sp>
            <p:nvSpPr>
              <p:cNvPr id="90" name="Rounded Rectangle 89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8281480" y="1690338"/>
                <a:ext cx="334188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8781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1013961" y="2996155"/>
            <a:ext cx="2738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เครือข่ายอินเทอร์เน็ต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74609" y="5249917"/>
            <a:ext cx="25747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การสืบค้นข้อมูลโดยใช้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Search Engine</a:t>
            </a:r>
            <a:endParaRPr lang="th-TH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4598438" y="1711540"/>
            <a:ext cx="2995124" cy="2995124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>
                  <a:lumMod val="8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4598438" y="1711540"/>
            <a:ext cx="1497562" cy="2995125"/>
          </a:xfrm>
          <a:custGeom>
            <a:avLst/>
            <a:gdLst>
              <a:gd name="connsiteX0" fmla="*/ 1711705 w 1711705"/>
              <a:gd name="connsiteY0" fmla="*/ 0 h 3423412"/>
              <a:gd name="connsiteX1" fmla="*/ 1711705 w 1711705"/>
              <a:gd name="connsiteY1" fmla="*/ 3423412 h 3423412"/>
              <a:gd name="connsiteX2" fmla="*/ 1536694 w 1711705"/>
              <a:gd name="connsiteY2" fmla="*/ 3414575 h 3423412"/>
              <a:gd name="connsiteX3" fmla="*/ 0 w 1711705"/>
              <a:gd name="connsiteY3" fmla="*/ 1711706 h 3423412"/>
              <a:gd name="connsiteX4" fmla="*/ 1536694 w 1711705"/>
              <a:gd name="connsiteY4" fmla="*/ 8837 h 342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705" h="3423412">
                <a:moveTo>
                  <a:pt x="1711705" y="0"/>
                </a:moveTo>
                <a:lnTo>
                  <a:pt x="1711705" y="3423412"/>
                </a:lnTo>
                <a:lnTo>
                  <a:pt x="1536694" y="3414575"/>
                </a:lnTo>
                <a:cubicBezTo>
                  <a:pt x="673556" y="3326918"/>
                  <a:pt x="0" y="2597971"/>
                  <a:pt x="0" y="1711706"/>
                </a:cubicBezTo>
                <a:cubicBezTo>
                  <a:pt x="0" y="825441"/>
                  <a:pt x="673556" y="96494"/>
                  <a:pt x="1536694" y="8837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42800" y="1855902"/>
            <a:ext cx="2706398" cy="2706398"/>
          </a:xfrm>
          <a:prstGeom prst="ellipse">
            <a:avLst/>
          </a:prstGeom>
          <a:solidFill>
            <a:srgbClr val="C9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>
                  <a:lumMod val="8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70536" y="1983639"/>
            <a:ext cx="2450926" cy="2450927"/>
          </a:xfrm>
          <a:prstGeom prst="ellipse">
            <a:avLst/>
          </a:prstGeom>
          <a:solidFill>
            <a:srgbClr val="F8A8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7838" y="2462008"/>
            <a:ext cx="168828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การค้นหา</a:t>
            </a:r>
            <a:br>
              <a:rPr lang="th-TH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84492" y="2996155"/>
            <a:ext cx="2848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ความรู้บนอินเทอร์เน็ต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0" y="741634"/>
            <a:ext cx="3726024" cy="578889"/>
          </a:xfrm>
          <a:prstGeom prst="rect">
            <a:avLst/>
          </a:prstGeom>
          <a:solidFill>
            <a:srgbClr val="F8A8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3414178" y="692035"/>
            <a:ext cx="678086" cy="6780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7150">
            <a:solidFill>
              <a:srgbClr val="F8A88F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93761" y="668574"/>
            <a:ext cx="321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5265" y="741634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</a:p>
        </p:txBody>
      </p:sp>
    </p:spTree>
    <p:extLst>
      <p:ext uri="{BB962C8B-B14F-4D97-AF65-F5344CB8AC3E}">
        <p14:creationId xmlns:p14="http://schemas.microsoft.com/office/powerpoint/2010/main" val="308159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ular Callout 23"/>
          <p:cNvSpPr/>
          <p:nvPr/>
        </p:nvSpPr>
        <p:spPr>
          <a:xfrm>
            <a:off x="6057680" y="2170377"/>
            <a:ext cx="5652182" cy="1846502"/>
          </a:xfrm>
          <a:prstGeom prst="wedgeRoundRectCallout">
            <a:avLst>
              <a:gd name="adj1" fmla="val 39389"/>
              <a:gd name="adj2" fmla="val 8767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529" y="745344"/>
            <a:ext cx="638508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 startAt="2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การค้นหาข้อมูลบนอินเทอร์เน็ตทำได้ด้วยวิธี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ใช้ภาพในการค้นหา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อ่านเว็บเพจที่สนใจ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คำค้น จากนั้นค้นหาในเว็บไซต์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คำที่ต้องการค้นหาเป็นชื่อเว็บไซต์ </a:t>
            </a:r>
          </a:p>
        </p:txBody>
      </p:sp>
      <p:sp>
        <p:nvSpPr>
          <p:cNvPr id="9" name="Oval 8"/>
          <p:cNvSpPr/>
          <p:nvPr/>
        </p:nvSpPr>
        <p:spPr>
          <a:xfrm>
            <a:off x="1125262" y="4114224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3376" y="2390942"/>
            <a:ext cx="62925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เพราะการ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ข้อมูลบนอินเทอร์เน็ตต้องคิด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คำค้น</a:t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ตรงกับข้อมูลที่ต้องการ แล้วนำไปใช้ค้นหาในเว็บไซต์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	4	5	6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0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ular Callout 23"/>
          <p:cNvSpPr/>
          <p:nvPr/>
        </p:nvSpPr>
        <p:spPr>
          <a:xfrm>
            <a:off x="6057680" y="1896781"/>
            <a:ext cx="5652182" cy="1809458"/>
          </a:xfrm>
          <a:prstGeom prst="wedgeRoundRectCallout">
            <a:avLst>
              <a:gd name="adj1" fmla="val 40054"/>
              <a:gd name="adj2" fmla="val 9327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529" y="745344"/>
            <a:ext cx="483978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3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ข้อใดเป็นลักษณะของคำค้นที่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ดี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เป็นภาษาราชการ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คำที่ตรงกับความหมาย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คำที่มีความหมาย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กว้าง ๆ</a:t>
            </a: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ภาษาของประเทศที่เก็บข้อมูล </a:t>
            </a:r>
          </a:p>
        </p:txBody>
      </p:sp>
      <p:sp>
        <p:nvSpPr>
          <p:cNvPr id="9" name="Oval 8"/>
          <p:cNvSpPr/>
          <p:nvPr/>
        </p:nvSpPr>
        <p:spPr>
          <a:xfrm>
            <a:off x="1122234" y="313615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7136" y="1895839"/>
            <a:ext cx="53598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เพราะคำค้นที่ดีควรเป็นคำที่ตรงกับความหมาย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จึง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จะทำให้ได้ข้อมูลที่ต้องการ และไม่ควรใช้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คำค้น</a:t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กว้างเกินไป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	5	6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3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7653057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ข้อใดเป็นการใช้คำค้นที่เจาะจงและตรงประเด็นมาก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ที่สุด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ผลไม้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การ์ตูน</a:t>
            </a: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สุนัข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พันธุ์ชิสุ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ออกกำลังกาย </a:t>
            </a:r>
          </a:p>
        </p:txBody>
      </p:sp>
      <p:sp>
        <p:nvSpPr>
          <p:cNvPr id="9" name="Oval 8"/>
          <p:cNvSpPr/>
          <p:nvPr/>
        </p:nvSpPr>
        <p:spPr>
          <a:xfrm>
            <a:off x="1125942" y="409408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	6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5401798" y="2096372"/>
            <a:ext cx="6180601" cy="2070067"/>
          </a:xfrm>
          <a:prstGeom prst="wedgeRoundRectCallout">
            <a:avLst>
              <a:gd name="adj1" fmla="val 43586"/>
              <a:gd name="adj2" fmla="val 844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70756" y="2247937"/>
            <a:ext cx="60923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เพราะคำค้น “สุนัขพันธุ์ชิสุ เป็นการเจาะจงสายพันธุ์ของสุนัข จึงได้ข้อมูลที่ตรงประเด็นมากที่สุด ส่วน 1)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2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 และ 4)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การใช้คำค้นที่กว้างไม่เจาะจง</a:t>
            </a:r>
          </a:p>
        </p:txBody>
      </p:sp>
    </p:spTree>
    <p:extLst>
      <p:ext uri="{BB962C8B-B14F-4D97-AF65-F5344CB8AC3E}">
        <p14:creationId xmlns:p14="http://schemas.microsoft.com/office/powerpoint/2010/main" val="230486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923753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ถ้านักเรียนต้องการสร้างเครื่องร่อนกระดาษพับ ควรใช้คำค้นว่าอะไรจึงเหมาะที่สุด </a:t>
            </a:r>
            <a:endParaRPr lang="th-TH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เครื่องร่อน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พับกระดาษ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พับกระดาษ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ร่อนกระดาษพับ </a:t>
            </a:r>
          </a:p>
        </p:txBody>
      </p:sp>
      <p:sp>
        <p:nvSpPr>
          <p:cNvPr id="9" name="Oval 8"/>
          <p:cNvSpPr/>
          <p:nvPr/>
        </p:nvSpPr>
        <p:spPr>
          <a:xfrm>
            <a:off x="1116483" y="561658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6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673174" y="2062264"/>
            <a:ext cx="5036688" cy="1744965"/>
          </a:xfrm>
          <a:prstGeom prst="wedgeRoundRectCallout">
            <a:avLst>
              <a:gd name="adj1" fmla="val 36690"/>
              <a:gd name="adj2" fmla="val 974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3761" y="2201637"/>
            <a:ext cx="48129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เพราะการใช้คำค้นว่า “เครื่องร่อนกระดาษพับ” เป็นการใช้คำค้นที่เจาะจง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และตรง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ประเด็นที่สุด</a:t>
            </a:r>
          </a:p>
        </p:txBody>
      </p:sp>
    </p:spTree>
    <p:extLst>
      <p:ext uri="{BB962C8B-B14F-4D97-AF65-F5344CB8AC3E}">
        <p14:creationId xmlns:p14="http://schemas.microsoft.com/office/powerpoint/2010/main" val="29037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1023144"/>
            <a:ext cx="977594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ผลลัพธ์ที่เกิดจากการค้นหาบนอินเทอร์เน็ต สิ่งที่แสดงในส่วนแรกๆ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มัก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เป็นข้อมูลที่มีลักษณะ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ข้อมูลใหม่ที่สุด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ในประเทศไทย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ที่มีเนื้อหาเยอะที่สุด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ที่มีผู้ใช้เลือกมากที่สุด </a:t>
            </a:r>
          </a:p>
        </p:txBody>
      </p:sp>
      <p:sp>
        <p:nvSpPr>
          <p:cNvPr id="9" name="Oval 8"/>
          <p:cNvSpPr/>
          <p:nvPr/>
        </p:nvSpPr>
        <p:spPr>
          <a:xfrm>
            <a:off x="1102687" y="447485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692630" y="1756756"/>
            <a:ext cx="5017232" cy="2182945"/>
          </a:xfrm>
          <a:prstGeom prst="wedgeRoundRectCallout">
            <a:avLst>
              <a:gd name="adj1" fmla="val 38282"/>
              <a:gd name="adj2" fmla="val 9142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6167" y="1908776"/>
            <a:ext cx="45830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เพราะเมื่อค้นหาข้อมูลต่าง ๆ บนอินเทอร์เน็ต ข้อมูลหรือเว็บไซต์ที่ปรากฏแรก ๆ จะเป็นข้อมูลที่มีผู้ใช้เลือกมากที่สุด</a:t>
            </a:r>
          </a:p>
        </p:txBody>
      </p:sp>
    </p:spTree>
    <p:extLst>
      <p:ext uri="{BB962C8B-B14F-4D97-AF65-F5344CB8AC3E}">
        <p14:creationId xmlns:p14="http://schemas.microsoft.com/office/powerpoint/2010/main" val="381093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923753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7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ถ้าต้องการหาแนวทางการประกอบรถของเล่น ควรเลือกบริการใดบน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อินเทอร์เน็ต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LINE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G-mail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YouTube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Facebook 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22141" y="410174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138153" y="2081719"/>
            <a:ext cx="5449666" cy="2107834"/>
          </a:xfrm>
          <a:prstGeom prst="wedgeRoundRectCallout">
            <a:avLst>
              <a:gd name="adj1" fmla="val 41509"/>
              <a:gd name="adj2" fmla="val 7342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8621" y="2225009"/>
            <a:ext cx="50520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YouTube 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เป็นแหล่งสืบค้นข้อมูลที่เป็นวิดีโอ ซึ่งเหมาะกับการสาธิตการสร้างสิ่งของต่าง ๆ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ให้เห็นภาพและเข้าใจง่าย</a:t>
            </a:r>
          </a:p>
        </p:txBody>
      </p:sp>
    </p:spTree>
    <p:extLst>
      <p:ext uri="{BB962C8B-B14F-4D97-AF65-F5344CB8AC3E}">
        <p14:creationId xmlns:p14="http://schemas.microsoft.com/office/powerpoint/2010/main" val="4944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923753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8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จากแหล่งใดมีความน่าเชื่อถือน้อย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ที่สุด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ข้อมูลจากวิกิพีเดีย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จากเว็บไซต์ของกระทรวง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จากเว็บไซต์สถาบันการศึกษา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จากเว็บไซต์ของหน่วยงานรัฐบาล </a:t>
            </a:r>
          </a:p>
        </p:txBody>
      </p:sp>
      <p:sp>
        <p:nvSpPr>
          <p:cNvPr id="9" name="Oval 8"/>
          <p:cNvSpPr/>
          <p:nvPr/>
        </p:nvSpPr>
        <p:spPr>
          <a:xfrm>
            <a:off x="1133226" y="1868754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8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666807" y="2033847"/>
            <a:ext cx="5043055" cy="2275506"/>
          </a:xfrm>
          <a:prstGeom prst="wedgeRoundRectCallout">
            <a:avLst>
              <a:gd name="adj1" fmla="val 37847"/>
              <a:gd name="adj2" fmla="val 7348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5950" y="2225009"/>
            <a:ext cx="46813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เพราะเว็บไซต์วิกิพีเดียเป็นเว็บไซต์ที่บุคคลทั่วไปสามารถเข้าไปแก้ไขข้อมูลได้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จึง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</a:t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ความน่าเชื่อถือน้อย</a:t>
            </a:r>
          </a:p>
        </p:txBody>
      </p:sp>
    </p:spTree>
    <p:extLst>
      <p:ext uri="{BB962C8B-B14F-4D97-AF65-F5344CB8AC3E}">
        <p14:creationId xmlns:p14="http://schemas.microsoft.com/office/powerpoint/2010/main" val="7856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92375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9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ถ้าต้องการเลือกข้อมูลที่ทันสมัยควรเลือกใช้ข้อมูลจากเว็บไซต์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เว็บไซต์ที่มีเนื้อหาเยอะ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เว็บไซต์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ที่มีผู้ใช้งานมากที่สุด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เว็บไซต์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ของหน่วยงานราชการ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เว็บไซต์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ที่ระบุเวลาในการสร้างข้อมูล </a:t>
            </a:r>
          </a:p>
        </p:txBody>
      </p:sp>
      <p:sp>
        <p:nvSpPr>
          <p:cNvPr id="9" name="Oval 8"/>
          <p:cNvSpPr/>
          <p:nvPr/>
        </p:nvSpPr>
        <p:spPr>
          <a:xfrm>
            <a:off x="1114205" y="511677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8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755477" y="2305396"/>
            <a:ext cx="4898259" cy="2122517"/>
          </a:xfrm>
          <a:prstGeom prst="wedgeRoundRectCallout">
            <a:avLst>
              <a:gd name="adj1" fmla="val 40572"/>
              <a:gd name="adj2" fmla="val 689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0400" y="2674156"/>
            <a:ext cx="46433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เพราะการเลือกข้อมูลที่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ทันสมัย ควร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เลือกจากเว็บไซต์ที่ระบุเวลาในการสร้างข้อมูล</a:t>
            </a:r>
          </a:p>
        </p:txBody>
      </p:sp>
    </p:spTree>
    <p:extLst>
      <p:ext uri="{BB962C8B-B14F-4D97-AF65-F5344CB8AC3E}">
        <p14:creationId xmlns:p14="http://schemas.microsoft.com/office/powerpoint/2010/main" val="348469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8" y="745344"/>
            <a:ext cx="1095260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10"/>
            </a:pP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ถ้า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ต้องการค้นหาข้อมูลเพื่อทำภาพเกี่ยวกับแผนที่ประเทศเพื่อนบ้านรอบประเทศไทย คำค้นใดเหมาะสม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ที่สุด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แผนที่โลก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ที่ประเทศไทย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ที่ประเทศไทยสมัยโบราณ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ที่ประเทศเพื่อนบ้านของไทย</a:t>
            </a:r>
          </a:p>
        </p:txBody>
      </p:sp>
      <p:sp>
        <p:nvSpPr>
          <p:cNvPr id="9" name="Oval 8"/>
          <p:cNvSpPr/>
          <p:nvPr/>
        </p:nvSpPr>
        <p:spPr>
          <a:xfrm>
            <a:off x="1092039" y="512835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8	9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5369669" y="1722570"/>
            <a:ext cx="6653566" cy="2100400"/>
          </a:xfrm>
          <a:prstGeom prst="wedgeRoundRectCallout">
            <a:avLst>
              <a:gd name="adj1" fmla="val 36750"/>
              <a:gd name="adj2" fmla="val 9418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68080" y="1831410"/>
            <a:ext cx="64567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เพราะเมื่อค้นหาข้อมูลด้วยคำว่า “แผนที่ประเทศเพื่อนบ้านของไทย” จะปรากฏ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ภาพและ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ข้อมูลแผนที่ประเทศเพื่อน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บ้าน</a:t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รอบ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ประเทศไทยด้วย</a:t>
            </a:r>
          </a:p>
        </p:txBody>
      </p:sp>
    </p:spTree>
    <p:extLst>
      <p:ext uri="{BB962C8B-B14F-4D97-AF65-F5344CB8AC3E}">
        <p14:creationId xmlns:p14="http://schemas.microsoft.com/office/powerpoint/2010/main" val="24096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C5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0168"/>
            <a:ext cx="12192000" cy="465783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225490" y="90874"/>
            <a:ext cx="7741020" cy="1176708"/>
            <a:chOff x="2038942" y="90874"/>
            <a:chExt cx="8144407" cy="1398031"/>
          </a:xfrm>
        </p:grpSpPr>
        <p:sp>
          <p:nvSpPr>
            <p:cNvPr id="6" name="Freeform 5"/>
            <p:cNvSpPr/>
            <p:nvPr/>
          </p:nvSpPr>
          <p:spPr>
            <a:xfrm>
              <a:off x="2038942" y="90874"/>
              <a:ext cx="8144407" cy="1091413"/>
            </a:xfrm>
            <a:custGeom>
              <a:avLst/>
              <a:gdLst>
                <a:gd name="connsiteX0" fmla="*/ 280209 w 8390755"/>
                <a:gd name="connsiteY0" fmla="*/ 0 h 1091413"/>
                <a:gd name="connsiteX1" fmla="*/ 8110546 w 8390755"/>
                <a:gd name="connsiteY1" fmla="*/ 0 h 1091413"/>
                <a:gd name="connsiteX2" fmla="*/ 8390755 w 8390755"/>
                <a:gd name="connsiteY2" fmla="*/ 280209 h 1091413"/>
                <a:gd name="connsiteX3" fmla="*/ 8390755 w 8390755"/>
                <a:gd name="connsiteY3" fmla="*/ 1091413 h 1091413"/>
                <a:gd name="connsiteX4" fmla="*/ 0 w 8390755"/>
                <a:gd name="connsiteY4" fmla="*/ 1091413 h 1091413"/>
                <a:gd name="connsiteX5" fmla="*/ 0 w 8390755"/>
                <a:gd name="connsiteY5" fmla="*/ 280209 h 1091413"/>
                <a:gd name="connsiteX6" fmla="*/ 280209 w 8390755"/>
                <a:gd name="connsiteY6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90755" h="1091413">
                  <a:moveTo>
                    <a:pt x="280209" y="0"/>
                  </a:moveTo>
                  <a:lnTo>
                    <a:pt x="8110546" y="0"/>
                  </a:lnTo>
                  <a:cubicBezTo>
                    <a:pt x="8265301" y="0"/>
                    <a:pt x="8390755" y="125454"/>
                    <a:pt x="8390755" y="280209"/>
                  </a:cubicBezTo>
                  <a:lnTo>
                    <a:pt x="8390755" y="1091413"/>
                  </a:lnTo>
                  <a:lnTo>
                    <a:pt x="0" y="1091413"/>
                  </a:lnTo>
                  <a:lnTo>
                    <a:pt x="0" y="280209"/>
                  </a:lnTo>
                  <a:cubicBezTo>
                    <a:pt x="0" y="125454"/>
                    <a:pt x="125454" y="0"/>
                    <a:pt x="280209" y="0"/>
                  </a:cubicBezTo>
                  <a:close/>
                </a:path>
              </a:pathLst>
            </a:custGeom>
            <a:solidFill>
              <a:srgbClr val="6E6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176989" y="236891"/>
              <a:ext cx="7868313" cy="818713"/>
            </a:xfrm>
            <a:prstGeom prst="roundRect">
              <a:avLst/>
            </a:prstGeom>
            <a:solidFill>
              <a:srgbClr val="8CD7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038942" y="1174902"/>
              <a:ext cx="8144407" cy="171855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7229" y="1220289"/>
              <a:ext cx="767832" cy="70587"/>
            </a:xfrm>
            <a:prstGeom prst="rect">
              <a:avLst/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62584" y="242890"/>
              <a:ext cx="6372325" cy="987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เครือข่ายอินเทอร์เน็ต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317235" y="305743"/>
              <a:ext cx="159026" cy="159026"/>
            </a:xfrm>
            <a:prstGeom prst="ellipse">
              <a:avLst/>
            </a:prstGeom>
            <a:solidFill>
              <a:srgbClr val="E6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529270" y="305743"/>
              <a:ext cx="159026" cy="159026"/>
            </a:xfrm>
            <a:prstGeom prst="ellipse">
              <a:avLst/>
            </a:prstGeom>
            <a:solidFill>
              <a:srgbClr val="FDD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741304" y="305743"/>
              <a:ext cx="159026" cy="159026"/>
            </a:xfrm>
            <a:prstGeom prst="ellipse">
              <a:avLst/>
            </a:prstGeom>
            <a:solidFill>
              <a:srgbClr val="D0D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" name="Trapezoid 13"/>
            <p:cNvSpPr/>
            <p:nvPr/>
          </p:nvSpPr>
          <p:spPr>
            <a:xfrm flipV="1">
              <a:off x="2038942" y="1346757"/>
              <a:ext cx="8144407" cy="142148"/>
            </a:xfrm>
            <a:prstGeom prst="trapezoid">
              <a:avLst>
                <a:gd name="adj" fmla="val 114954"/>
              </a:avLst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39808" y="2947682"/>
            <a:ext cx="1214455" cy="1906122"/>
            <a:chOff x="10352852" y="4378896"/>
            <a:chExt cx="1214455" cy="190612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852" y="4378896"/>
              <a:ext cx="1073162" cy="149492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352852" y="5884908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244077" y="1716526"/>
            <a:ext cx="54005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เครื่องคอมพิวเตอร์ในยุคแรกๆ จะทำงานเฉพาะเครื่องโดยทำตามโปรแกรมที่สั่งงานอยู่ขณะนั้น แต่ในปัจจุบันเครื่องคอมพิวเตอร์สามารถนำมาเชื่อมต่อเพื่อให้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สื่อสารกันได้ และเมื่อมีเครื่องคอมพิวเตอร์จำนวนมากขึ้น เชื่อมต่อกันมากขึ้นทำให้เกิดเป็นเครือข่ายขนาดใหญ่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และครอบคลุมไปทั่วโลก เรียกเครือข่ายนี้ว่า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อินเทอร์เน็ต 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Internet)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983370" y="1731693"/>
            <a:ext cx="3266464" cy="632234"/>
          </a:xfrm>
          <a:prstGeom prst="wedgeRoundRectCallout">
            <a:avLst>
              <a:gd name="adj1" fmla="val -35735"/>
              <a:gd name="adj2" fmla="val 113926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7036" y="1821630"/>
            <a:ext cx="3139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อินเทอร์เน็ตมีประโยชน์อย่างไรบ้าง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3488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111362"/>
            <a:ext cx="12191999" cy="2746638"/>
          </a:xfrm>
          <a:prstGeom prst="rect">
            <a:avLst/>
          </a:prstGeom>
          <a:solidFill>
            <a:srgbClr val="CBE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79405" y="4560732"/>
            <a:ext cx="102990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เครือข่ายอินเทอร์เน็ตเป็นเครือข่ายขนาดใหญ่ และมีโปรแกรมให้บริการต่าง ๆ เป็นจำนวนมาก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โปรแกรมสำหรับสื่อสารข้อมูล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โปรแกรมสำหรับค้นหาข้อมูล บริการต่าง ๆ เหล่านี้ช่วยให้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การติดต่อสื่อสารทำได้สะดวกและรวดเร็ว และเป็นแหล่งข้อมูลสำหรับช่วยงานต่าง ๆ ในชีวิตประจำวัน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7" y="938638"/>
            <a:ext cx="4730129" cy="2388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315" y="1251284"/>
            <a:ext cx="5472723" cy="20757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3109" y="3367444"/>
            <a:ext cx="3565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การเชื่อมต่อคอมพิวเตอร์ทั่วโลก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9764" y="3327042"/>
            <a:ext cx="3565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การเชื่อมต่อคอมพิวเตอร์ระหว่างเครื่อง</a:t>
            </a:r>
          </a:p>
        </p:txBody>
      </p:sp>
    </p:spTree>
    <p:extLst>
      <p:ext uri="{BB962C8B-B14F-4D97-AF65-F5344CB8AC3E}">
        <p14:creationId xmlns:p14="http://schemas.microsoft.com/office/powerpoint/2010/main" val="2412232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091" y="209077"/>
            <a:ext cx="9075248" cy="363108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4113544"/>
            <a:ext cx="104705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ปัจจุบันมีข้อมูลข่าวสารเก็บไว้ในอินเทอร์เน็ตเป็นจำนวนมาก ทำให้เราสามารถค้นหาได้สะดวก ในสมัยก่อนการทำงาน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ต่าง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ๆ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เราต้องจดจำข้อมูล หรือบันทึกข้อมูลเก็บไว้ แต่ในปัจจุบันเราสามารถใช้คอมพิวเตอร์ หรืออุปกรณ์อิเล็กทรอนิกส์ที่เชื่อมต่อกับอินเทอร์เน็ตค้นหาข้อมูลมาใช้ได้ทันที ข้อมูลต่าง ๆ ที่เก็บอยู่บนอินเทอร์เน็ต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ส่วนใหญ่จะอยู่ในรูปของเว็บเพจ วิธีการอ่านข้อมูลบนอินเทอร์เน็ตจะใช้โปรแกรมที่เรียกว่า เว็บเบราว์เซอร์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ซึ่งเป็นโปรแกรมสำหรับอ่านเอกสารบนเว็บเพจนั่นเอง</a:t>
            </a:r>
          </a:p>
        </p:txBody>
      </p:sp>
    </p:spTree>
    <p:extLst>
      <p:ext uri="{BB962C8B-B14F-4D97-AF65-F5344CB8AC3E}">
        <p14:creationId xmlns:p14="http://schemas.microsoft.com/office/powerpoint/2010/main" val="424438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671350" y="488138"/>
            <a:ext cx="4558250" cy="873149"/>
          </a:xfrm>
          <a:prstGeom prst="roundRect">
            <a:avLst>
              <a:gd name="adj" fmla="val 39502"/>
            </a:avLst>
          </a:prstGeom>
          <a:solidFill>
            <a:srgbClr val="B3E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59" y="2473245"/>
            <a:ext cx="242441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36" y="2473245"/>
            <a:ext cx="2328417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06" y="2473245"/>
            <a:ext cx="2286000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1350" y="618098"/>
            <a:ext cx="4558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เว็บเบราว์เซอร์รูปแบบต่าง ๆ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0103" y="4759245"/>
            <a:ext cx="1077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Chrome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81655" y="4753985"/>
            <a:ext cx="1952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Mozilla Firefox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3216" y="4753985"/>
            <a:ext cx="2040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Internet Explorer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1205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05157701-D0B1-D345-89D6-58DE26D03A24}"/>
              </a:ext>
            </a:extLst>
          </p:cNvPr>
          <p:cNvSpPr/>
          <p:nvPr/>
        </p:nvSpPr>
        <p:spPr>
          <a:xfrm>
            <a:off x="696719" y="1693955"/>
            <a:ext cx="5625724" cy="4652731"/>
          </a:xfrm>
          <a:prstGeom prst="roundRect">
            <a:avLst>
              <a:gd name="adj" fmla="val 13020"/>
            </a:avLst>
          </a:prstGeom>
          <a:solidFill>
            <a:srgbClr val="3F81F1">
              <a:alpha val="5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9933FC4D-04CF-F842-91AD-8434A003470A}"/>
              </a:ext>
            </a:extLst>
          </p:cNvPr>
          <p:cNvSpPr/>
          <p:nvPr/>
        </p:nvSpPr>
        <p:spPr>
          <a:xfrm>
            <a:off x="558260" y="1602557"/>
            <a:ext cx="5625724" cy="4652731"/>
          </a:xfrm>
          <a:prstGeom prst="roundRect">
            <a:avLst>
              <a:gd name="adj" fmla="val 13020"/>
            </a:avLst>
          </a:prstGeom>
          <a:solidFill>
            <a:schemeClr val="bg1"/>
          </a:solidFill>
          <a:ln w="57150">
            <a:solidFill>
              <a:srgbClr val="3F81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225490" y="90874"/>
            <a:ext cx="7741020" cy="1176708"/>
            <a:chOff x="2038942" y="90874"/>
            <a:chExt cx="8144407" cy="1398031"/>
          </a:xfrm>
        </p:grpSpPr>
        <p:sp>
          <p:nvSpPr>
            <p:cNvPr id="6" name="Freeform 5"/>
            <p:cNvSpPr/>
            <p:nvPr/>
          </p:nvSpPr>
          <p:spPr>
            <a:xfrm>
              <a:off x="2038942" y="90874"/>
              <a:ext cx="8144407" cy="1091413"/>
            </a:xfrm>
            <a:custGeom>
              <a:avLst/>
              <a:gdLst>
                <a:gd name="connsiteX0" fmla="*/ 280209 w 8390755"/>
                <a:gd name="connsiteY0" fmla="*/ 0 h 1091413"/>
                <a:gd name="connsiteX1" fmla="*/ 8110546 w 8390755"/>
                <a:gd name="connsiteY1" fmla="*/ 0 h 1091413"/>
                <a:gd name="connsiteX2" fmla="*/ 8390755 w 8390755"/>
                <a:gd name="connsiteY2" fmla="*/ 280209 h 1091413"/>
                <a:gd name="connsiteX3" fmla="*/ 8390755 w 8390755"/>
                <a:gd name="connsiteY3" fmla="*/ 1091413 h 1091413"/>
                <a:gd name="connsiteX4" fmla="*/ 0 w 8390755"/>
                <a:gd name="connsiteY4" fmla="*/ 1091413 h 1091413"/>
                <a:gd name="connsiteX5" fmla="*/ 0 w 8390755"/>
                <a:gd name="connsiteY5" fmla="*/ 280209 h 1091413"/>
                <a:gd name="connsiteX6" fmla="*/ 280209 w 8390755"/>
                <a:gd name="connsiteY6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90755" h="1091413">
                  <a:moveTo>
                    <a:pt x="280209" y="0"/>
                  </a:moveTo>
                  <a:lnTo>
                    <a:pt x="8110546" y="0"/>
                  </a:lnTo>
                  <a:cubicBezTo>
                    <a:pt x="8265301" y="0"/>
                    <a:pt x="8390755" y="125454"/>
                    <a:pt x="8390755" y="280209"/>
                  </a:cubicBezTo>
                  <a:lnTo>
                    <a:pt x="8390755" y="1091413"/>
                  </a:lnTo>
                  <a:lnTo>
                    <a:pt x="0" y="1091413"/>
                  </a:lnTo>
                  <a:lnTo>
                    <a:pt x="0" y="280209"/>
                  </a:lnTo>
                  <a:cubicBezTo>
                    <a:pt x="0" y="125454"/>
                    <a:pt x="125454" y="0"/>
                    <a:pt x="280209" y="0"/>
                  </a:cubicBezTo>
                  <a:close/>
                </a:path>
              </a:pathLst>
            </a:custGeom>
            <a:solidFill>
              <a:srgbClr val="6E6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176989" y="236891"/>
              <a:ext cx="7868313" cy="818713"/>
            </a:xfrm>
            <a:prstGeom prst="roundRect">
              <a:avLst/>
            </a:prstGeom>
            <a:solidFill>
              <a:srgbClr val="8CD7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038942" y="1174902"/>
              <a:ext cx="8144407" cy="171855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7229" y="1220289"/>
              <a:ext cx="767832" cy="70587"/>
            </a:xfrm>
            <a:prstGeom prst="rect">
              <a:avLst/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529270" y="229734"/>
              <a:ext cx="7273861" cy="987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การสืบค้นข้อมูลโดยใช้ </a:t>
              </a:r>
              <a:r>
                <a:rPr lang="en-US" sz="4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Search Engine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317235" y="305743"/>
              <a:ext cx="159026" cy="159026"/>
            </a:xfrm>
            <a:prstGeom prst="ellipse">
              <a:avLst/>
            </a:prstGeom>
            <a:solidFill>
              <a:srgbClr val="E6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529270" y="305743"/>
              <a:ext cx="159026" cy="159026"/>
            </a:xfrm>
            <a:prstGeom prst="ellipse">
              <a:avLst/>
            </a:prstGeom>
            <a:solidFill>
              <a:srgbClr val="FDD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741304" y="305743"/>
              <a:ext cx="159026" cy="159026"/>
            </a:xfrm>
            <a:prstGeom prst="ellipse">
              <a:avLst/>
            </a:prstGeom>
            <a:solidFill>
              <a:srgbClr val="D0D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apezoid 13"/>
            <p:cNvSpPr/>
            <p:nvPr/>
          </p:nvSpPr>
          <p:spPr>
            <a:xfrm flipV="1">
              <a:off x="2038942" y="1346757"/>
              <a:ext cx="8144407" cy="142148"/>
            </a:xfrm>
            <a:prstGeom prst="trapezoid">
              <a:avLst>
                <a:gd name="adj" fmla="val 114954"/>
              </a:avLst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460901" y="1946416"/>
            <a:ext cx="549562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เครือข่ายอินเทอร์เน็ตมีเวิลด์ไวด์เว็บ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World-Wide-Web)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ซึ่งเป็นบริการที่เชื่อมโยงแหล่งข้อมูลเข้าด้วยกัน การเข้าถึงข้อมูลแต่ละแห่งจะเป็นการเข้าไปยังโฮมเพจ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Homepages)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แหล่งข้อมูล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นั้น ๆ และยังสามารถเชื่อมต่อไปยังเว็บเพจ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Webpage)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ของแหล่งข้อมูลอื่น ๆ ได้อีกด้วย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การเข้าถึงแหล่งข้อมูลหรือโฮมเพจอาจทำได้โดยการพิมพ์ชื่อของโฮมเพจเข้าไปได้โดยตรง แต่ถ้าเรายังไม่ทราบแหล่งข้อมูล เราอาจใช้การสืบค้นผ่านเว็บไซต์ในอินเทอร์เน็ตได้อีกด้วย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โดยเว็บไซต์ที่ใช้ค้นหาข้อมูลในอินเทอร์เน็ตเรียกว่า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Search Engine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ตัวอย่างของเว็บไซต์นี้ เช่น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D3D047-A1F6-9B42-802C-C326732D8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199" y="5395830"/>
            <a:ext cx="1356047" cy="4586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A51F84E-1D7A-A44A-9D9F-DA22538DF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28" y="1920010"/>
            <a:ext cx="2997724" cy="9139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9B99056-E534-2F4D-BE7E-8B44940CB6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059" y="2943909"/>
            <a:ext cx="3937377" cy="160109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7F18CCF-FE82-B541-B4A6-EDE2F05D3B06}"/>
              </a:ext>
            </a:extLst>
          </p:cNvPr>
          <p:cNvSpPr txBox="1"/>
          <p:nvPr/>
        </p:nvSpPr>
        <p:spPr>
          <a:xfrm>
            <a:off x="1008668" y="4844534"/>
            <a:ext cx="4647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F81F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Google Doodle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เป็นการปรับเปลี่ยน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logo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ชั่วคราว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เพื่อร่วมเฉลิมฉลอง หรือรำลึกเหตุการณ์ เทศกาล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หรือวันคล้ายวันเกิดบุคคลสำคัญต่าง ๆ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3733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xmlns="" id="{22B5D169-ACA7-0C47-8353-FC9E4E11B98B}"/>
              </a:ext>
            </a:extLst>
          </p:cNvPr>
          <p:cNvSpPr/>
          <p:nvPr/>
        </p:nvSpPr>
        <p:spPr>
          <a:xfrm>
            <a:off x="743756" y="1400548"/>
            <a:ext cx="1452048" cy="501470"/>
          </a:xfrm>
          <a:prstGeom prst="roundRect">
            <a:avLst/>
          </a:prstGeom>
          <a:solidFill>
            <a:srgbClr val="C9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052BA3B-B356-D94D-AD99-64C62ED8F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C496D37-FA65-484A-AFE9-86B87B4F0C16}"/>
              </a:ext>
            </a:extLst>
          </p:cNvPr>
          <p:cNvGrpSpPr/>
          <p:nvPr/>
        </p:nvGrpSpPr>
        <p:grpSpPr>
          <a:xfrm>
            <a:off x="10496073" y="4589910"/>
            <a:ext cx="1214455" cy="1906122"/>
            <a:chOff x="10352852" y="4378896"/>
            <a:chExt cx="1214455" cy="19061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B191061-5FC7-6440-AA97-E8E528D86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852" y="4378896"/>
              <a:ext cx="1073162" cy="149492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4243683-3F98-2046-828E-6004F66575B6}"/>
                </a:ext>
              </a:extLst>
            </p:cNvPr>
            <p:cNvSpPr txBox="1"/>
            <p:nvPr/>
          </p:nvSpPr>
          <p:spPr>
            <a:xfrm>
              <a:off x="10352852" y="5884908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xmlns="" id="{DFFB8A92-3B62-0245-A9DA-D5DB9B0986D0}"/>
              </a:ext>
            </a:extLst>
          </p:cNvPr>
          <p:cNvSpPr/>
          <p:nvPr/>
        </p:nvSpPr>
        <p:spPr>
          <a:xfrm>
            <a:off x="9888718" y="2933817"/>
            <a:ext cx="2162592" cy="1082001"/>
          </a:xfrm>
          <a:prstGeom prst="wedgeRoundRectCallout">
            <a:avLst>
              <a:gd name="adj1" fmla="val -2606"/>
              <a:gd name="adj2" fmla="val 97373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C7485B0-2BC3-F043-A262-9C8DE4CF8479}"/>
              </a:ext>
            </a:extLst>
          </p:cNvPr>
          <p:cNvSpPr txBox="1"/>
          <p:nvPr/>
        </p:nvSpPr>
        <p:spPr>
          <a:xfrm>
            <a:off x="9993430" y="3045630"/>
            <a:ext cx="2010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นักเรียนใช้เว็บไซต์ใด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ในการค้นหาข้อมูล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E45FE06-948F-7E4E-8E17-812A2810A1D1}"/>
              </a:ext>
            </a:extLst>
          </p:cNvPr>
          <p:cNvSpPr txBox="1"/>
          <p:nvPr/>
        </p:nvSpPr>
        <p:spPr>
          <a:xfrm>
            <a:off x="671804" y="301783"/>
            <a:ext cx="10481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การสืบค้นข้อมูลที่สนใจโดยใช้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Search Engine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จะต้องใช้สิ่งที่เรียกว่า คำค้น เมื่อป้อนคำค้นที่ต้องการค้นหาลงไป แล้วกดแป้น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Enter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จะพบข้อมูลรายการต่าง ๆ แสดงออกมา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BEA4B38-EB18-A64E-92C4-3C6A59836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66" y="2328421"/>
            <a:ext cx="6916001" cy="37675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C10DFA-1316-034B-ABA3-C049DA4D1ABD}"/>
              </a:ext>
            </a:extLst>
          </p:cNvPr>
          <p:cNvSpPr txBox="1"/>
          <p:nvPr/>
        </p:nvSpPr>
        <p:spPr>
          <a:xfrm>
            <a:off x="831980" y="1428904"/>
            <a:ext cx="9958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    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การค้นหาข้อมูลเกี่ยวกับวัสดุทนความร้อน ถ้าพิมพ์คำค้นด้วยคำว่า “วัสดุ” ดังภาพ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5040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297A43-8674-FA48-BC78-3E75285D9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801" y="2011363"/>
            <a:ext cx="7750960" cy="422624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052BA3B-B356-D94D-AD99-64C62ED8F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C10DFA-1316-034B-ABA3-C049DA4D1ABD}"/>
              </a:ext>
            </a:extLst>
          </p:cNvPr>
          <p:cNvSpPr txBox="1"/>
          <p:nvPr/>
        </p:nvSpPr>
        <p:spPr>
          <a:xfrm>
            <a:off x="1145261" y="465573"/>
            <a:ext cx="9958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เมื่อพิมพ์คำค้นลงไป โปรแกรมจะแสดงคำต่าง ๆ ที่มีอยู่ออกมาให้เห็นเป็นจำนวนมาก สามารถคลิกเมาส์เลือกไปยังคำอื่น ๆ ที่ต้องการได้ทันที ถ้าพิมพ์คำค้นต่อไป เป็นคำค้นว่า “วัสดุทนความร้อน”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จะปรากฏข้อมูลต่าง ๆ ออกมา ดังภาพ</a:t>
            </a: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3287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8938</TotalTime>
  <Words>1355</Words>
  <Application>Microsoft Office PowerPoint</Application>
  <PresentationFormat>Custom</PresentationFormat>
  <Paragraphs>173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Angsana New</vt:lpstr>
      <vt:lpstr>Calibri</vt:lpstr>
      <vt:lpstr>TH Sarabun New</vt:lpstr>
      <vt:lpstr>Calibri Light</vt:lpstr>
      <vt:lpstr>Browallia New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Sopin</cp:lastModifiedBy>
  <cp:revision>363</cp:revision>
  <dcterms:created xsi:type="dcterms:W3CDTF">2019-08-18T07:31:36Z</dcterms:created>
  <dcterms:modified xsi:type="dcterms:W3CDTF">2020-03-04T07:21:42Z</dcterms:modified>
</cp:coreProperties>
</file>