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66"/>
  </p:notesMasterIdLst>
  <p:sldIdLst>
    <p:sldId id="426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2" r:id="rId14"/>
    <p:sldId id="371" r:id="rId15"/>
    <p:sldId id="373" r:id="rId16"/>
    <p:sldId id="374" r:id="rId17"/>
    <p:sldId id="375" r:id="rId18"/>
    <p:sldId id="376" r:id="rId19"/>
    <p:sldId id="377" r:id="rId20"/>
    <p:sldId id="378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8" r:id="rId29"/>
    <p:sldId id="389" r:id="rId30"/>
    <p:sldId id="390" r:id="rId31"/>
    <p:sldId id="391" r:id="rId32"/>
    <p:sldId id="392" r:id="rId33"/>
    <p:sldId id="393" r:id="rId34"/>
    <p:sldId id="394" r:id="rId35"/>
    <p:sldId id="395" r:id="rId36"/>
    <p:sldId id="396" r:id="rId37"/>
    <p:sldId id="397" r:id="rId38"/>
    <p:sldId id="399" r:id="rId39"/>
    <p:sldId id="400" r:id="rId40"/>
    <p:sldId id="401" r:id="rId41"/>
    <p:sldId id="402" r:id="rId42"/>
    <p:sldId id="403" r:id="rId43"/>
    <p:sldId id="404" r:id="rId44"/>
    <p:sldId id="405" r:id="rId45"/>
    <p:sldId id="406" r:id="rId46"/>
    <p:sldId id="407" r:id="rId47"/>
    <p:sldId id="408" r:id="rId48"/>
    <p:sldId id="409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17" r:id="rId57"/>
    <p:sldId id="418" r:id="rId58"/>
    <p:sldId id="419" r:id="rId59"/>
    <p:sldId id="420" r:id="rId60"/>
    <p:sldId id="421" r:id="rId61"/>
    <p:sldId id="422" r:id="rId62"/>
    <p:sldId id="423" r:id="rId63"/>
    <p:sldId id="424" r:id="rId64"/>
    <p:sldId id="425" r:id="rId65"/>
  </p:sldIdLst>
  <p:sldSz cx="12192000" cy="6858000"/>
  <p:notesSz cx="6858000" cy="9144000"/>
  <p:embeddedFontLst>
    <p:embeddedFont>
      <p:font typeface="Angsana New" pitchFamily="18" charset="-34"/>
      <p:regular r:id="rId67"/>
      <p:bold r:id="rId68"/>
      <p:italic r:id="rId69"/>
      <p:boldItalic r:id="rId70"/>
    </p:embeddedFont>
    <p:embeddedFont>
      <p:font typeface="Calibri" pitchFamily="34" charset="0"/>
      <p:regular r:id="rId71"/>
      <p:bold r:id="rId72"/>
      <p:italic r:id="rId73"/>
      <p:boldItalic r:id="rId74"/>
    </p:embeddedFont>
    <p:embeddedFont>
      <p:font typeface="Calibri Light" pitchFamily="34" charset="0"/>
      <p:regular r:id="rId75"/>
      <p:italic r:id="rId76"/>
    </p:embeddedFont>
    <p:embeddedFont>
      <p:font typeface="TH Sarabun New" pitchFamily="34" charset="-34"/>
      <p:regular r:id="rId77"/>
      <p:bold r:id="rId78"/>
      <p:italic r:id="rId79"/>
      <p:boldItalic r:id="rId80"/>
    </p:embeddedFont>
    <p:embeddedFont>
      <p:font typeface="Browallia New" pitchFamily="34" charset="-34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1dea35b1d47ac25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99B"/>
    <a:srgbClr val="71CDE4"/>
    <a:srgbClr val="F8A88F"/>
    <a:srgbClr val="F498AF"/>
    <a:srgbClr val="E7F2D4"/>
    <a:srgbClr val="C9E195"/>
    <a:srgbClr val="823A6F"/>
    <a:srgbClr val="FEEBE8"/>
    <a:srgbClr val="5D66AE"/>
    <a:srgbClr val="8A9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41" autoAdjust="0"/>
    <p:restoredTop sz="94660"/>
  </p:normalViewPr>
  <p:slideViewPr>
    <p:cSldViewPr snapToGrid="0">
      <p:cViewPr>
        <p:scale>
          <a:sx n="82" d="100"/>
          <a:sy n="82" d="100"/>
        </p:scale>
        <p:origin x="-690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5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font" Target="fonts/font2.fntdata"/><Relationship Id="rId84" Type="http://schemas.openxmlformats.org/officeDocument/2006/relationships/font" Target="fonts/font18.fntdata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commentAuthors" Target="comment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notesMaster" Target="notesMasters/notesMaster1.xml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font" Target="fonts/font16.fntdata"/><Relationship Id="rId19" Type="http://schemas.openxmlformats.org/officeDocument/2006/relationships/slide" Target="slides/slide1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4T08:57:04.362" idx="1">
    <p:pos x="10" y="10"/>
    <p:text>ยังไม่เรียบร้อย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7050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14945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7583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81860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329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99715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7145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832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72836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6876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2881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4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A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5783415" cy="2818826"/>
          </a:xfrm>
          <a:prstGeom prst="rect">
            <a:avLst/>
          </a:prstGeom>
          <a:solidFill>
            <a:srgbClr val="C95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379" y="275860"/>
            <a:ext cx="427072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1500" b="1" dirty="0" smtClean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5591" y="3621250"/>
            <a:ext cx="1586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8995" y="3821595"/>
            <a:ext cx="3700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15" y="0"/>
            <a:ext cx="6408586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2818827"/>
            <a:ext cx="1654630" cy="4039173"/>
            <a:chOff x="4128785" y="2818827"/>
            <a:chExt cx="1654630" cy="40391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" r="1"/>
            <a:stretch/>
          </p:blipFill>
          <p:spPr>
            <a:xfrm>
              <a:off x="4128785" y="4929335"/>
              <a:ext cx="1654629" cy="19286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"/>
            <a:stretch/>
          </p:blipFill>
          <p:spPr>
            <a:xfrm>
              <a:off x="4128786" y="2818827"/>
              <a:ext cx="1654629" cy="228301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25454" y="1540896"/>
            <a:ext cx="4190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 smtClean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6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วิทยาการคำนวณ)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45" y="5613426"/>
            <a:ext cx="1083470" cy="9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642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554513" y="357509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B9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405538" y="357510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4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4287" y="436303"/>
            <a:ext cx="404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2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การกำหนดหัวข้อ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460639"/>
            <a:ext cx="591669" cy="471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513" y="1330076"/>
            <a:ext cx="1104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การรวบรวมข้อมูล เราจะต้องกำหนดเรื่องหรือหัวข้อที่สนใจขึ้นมาก่อน เพื่อให้ได้ข้อมูลตามต้องการ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312378"/>
              </p:ext>
            </p:extLst>
          </p:nvPr>
        </p:nvGraphicFramePr>
        <p:xfrm>
          <a:off x="1161906" y="2904645"/>
          <a:ext cx="5218269" cy="291188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277560">
                  <a:extLst>
                    <a:ext uri="{9D8B030D-6E8A-4147-A177-3AD203B41FA5}">
                      <a16:colId xmlns:a16="http://schemas.microsoft.com/office/drawing/2014/main" xmlns="" val="1597732743"/>
                    </a:ext>
                  </a:extLst>
                </a:gridCol>
                <a:gridCol w="3940709">
                  <a:extLst>
                    <a:ext uri="{9D8B030D-6E8A-4147-A177-3AD203B41FA5}">
                      <a16:colId xmlns:a16="http://schemas.microsoft.com/office/drawing/2014/main" xmlns="" val="4270421404"/>
                    </a:ext>
                  </a:extLst>
                </a:gridCol>
              </a:tblGrid>
              <a:tr h="534441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เรื่อง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หัวข้อ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717081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สำรวจ</a:t>
                      </a:r>
                      <a:b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</a:b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สวนดอกไม้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ดอกไม้สีต่างๆ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ต้นไม้ที่ออกดอกและไม่ออกดอก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2005334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สำรวจโรงเรียน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จำนวนนักเรียนในแต่ละชั้น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จำนวนนักเรียนหญิงและนักเรียนชาย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จำนวนครู</a:t>
                      </a:r>
                    </a:p>
                    <a:p>
                      <a:pPr marL="342900" indent="-342900" algn="l">
                        <a:buFont typeface="Wingdings" panose="05000000000000000000" pitchFamily="2" charset="2"/>
                        <a:buChar char="q"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จำนวนนักเรียนทั้งหมด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5437629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61" y="2646946"/>
            <a:ext cx="4354556" cy="34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3308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4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.1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589963"/>
            <a:ext cx="42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ข้อมูลและการรวบรวมข้อมูล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232" y="1729431"/>
            <a:ext cx="107424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นักเรียนศึกษาความหมายของข้อมูล และประโยชน์ของข้อมูล</a:t>
            </a:r>
          </a:p>
          <a:p>
            <a:pPr marL="914400" lvl="1" indent="-457200">
              <a:buFont typeface="+mj-lt"/>
              <a:buAutoNum type="arabicParenR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ข้อมูลคืออะไร มีข้อมูลอยู่ที่ใดบ้าง</a:t>
            </a:r>
          </a:p>
          <a:p>
            <a:pPr marL="914400" lvl="1" indent="-457200">
              <a:buFont typeface="+mj-lt"/>
              <a:buAutoNum type="arabicParenR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เขียนประโยชน์ของข้อมูลเป็นแผนภาพความคิด</a:t>
            </a:r>
          </a:p>
        </p:txBody>
      </p:sp>
      <p:sp>
        <p:nvSpPr>
          <p:cNvPr id="15" name="Oval 14"/>
          <p:cNvSpPr/>
          <p:nvPr/>
        </p:nvSpPr>
        <p:spPr>
          <a:xfrm>
            <a:off x="5301208" y="3729544"/>
            <a:ext cx="1883801" cy="1883801"/>
          </a:xfrm>
          <a:prstGeom prst="ellipse">
            <a:avLst/>
          </a:prstGeom>
          <a:solidFill>
            <a:srgbClr val="FBD4B5"/>
          </a:solidFill>
          <a:ln w="762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ประโยชน์ของข้อมูล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83987" y="3303385"/>
            <a:ext cx="3141780" cy="1006533"/>
          </a:xfrm>
          <a:prstGeom prst="roundRect">
            <a:avLst/>
          </a:prstGeom>
          <a:solidFill>
            <a:srgbClr val="E8D3E6"/>
          </a:solidFill>
          <a:ln w="381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56526" y="3303385"/>
            <a:ext cx="2456642" cy="787035"/>
          </a:xfrm>
          <a:prstGeom prst="roundRect">
            <a:avLst/>
          </a:prstGeom>
          <a:solidFill>
            <a:srgbClr val="C6D5EC"/>
          </a:solidFill>
          <a:ln w="381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69125" y="5056614"/>
            <a:ext cx="2456642" cy="787035"/>
          </a:xfrm>
          <a:prstGeom prst="roundRect">
            <a:avLst/>
          </a:prstGeom>
          <a:solidFill>
            <a:srgbClr val="FEDFC2"/>
          </a:solidFill>
          <a:ln w="381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56526" y="5000735"/>
            <a:ext cx="2631062" cy="842914"/>
          </a:xfrm>
          <a:prstGeom prst="roundRect">
            <a:avLst/>
          </a:prstGeom>
          <a:solidFill>
            <a:srgbClr val="C9E6E1"/>
          </a:solidFill>
          <a:ln w="381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22" name="Elbow Connector 21"/>
          <p:cNvCxnSpPr>
            <a:stCxn id="17" idx="3"/>
            <a:endCxn id="15" idx="2"/>
          </p:cNvCxnSpPr>
          <p:nvPr/>
        </p:nvCxnSpPr>
        <p:spPr>
          <a:xfrm>
            <a:off x="4225767" y="3806652"/>
            <a:ext cx="1075441" cy="864793"/>
          </a:xfrm>
          <a:prstGeom prst="bentConnector3">
            <a:avLst/>
          </a:prstGeom>
          <a:ln w="38100">
            <a:solidFill>
              <a:srgbClr val="FDB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19" idx="3"/>
            <a:endCxn id="15" idx="2"/>
          </p:cNvCxnSpPr>
          <p:nvPr/>
        </p:nvCxnSpPr>
        <p:spPr>
          <a:xfrm flipV="1">
            <a:off x="4225767" y="4671445"/>
            <a:ext cx="1075441" cy="778687"/>
          </a:xfrm>
          <a:prstGeom prst="bentConnector3">
            <a:avLst/>
          </a:prstGeom>
          <a:ln w="38100">
            <a:solidFill>
              <a:srgbClr val="FDB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5" idx="6"/>
            <a:endCxn id="18" idx="1"/>
          </p:cNvCxnSpPr>
          <p:nvPr/>
        </p:nvCxnSpPr>
        <p:spPr>
          <a:xfrm flipV="1">
            <a:off x="7185009" y="3696903"/>
            <a:ext cx="1071517" cy="974542"/>
          </a:xfrm>
          <a:prstGeom prst="bentConnector3">
            <a:avLst>
              <a:gd name="adj1" fmla="val 50000"/>
            </a:avLst>
          </a:prstGeom>
          <a:ln w="38100">
            <a:solidFill>
              <a:srgbClr val="FDB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5" idx="6"/>
            <a:endCxn id="21" idx="1"/>
          </p:cNvCxnSpPr>
          <p:nvPr/>
        </p:nvCxnSpPr>
        <p:spPr>
          <a:xfrm>
            <a:off x="7185009" y="4671445"/>
            <a:ext cx="1071517" cy="750747"/>
          </a:xfrm>
          <a:prstGeom prst="bentConnector3">
            <a:avLst>
              <a:gd name="adj1" fmla="val 50000"/>
            </a:avLst>
          </a:prstGeom>
          <a:ln w="38100">
            <a:solidFill>
              <a:srgbClr val="FDB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635430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4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.1</a:t>
            </a:r>
            <a:endParaRPr lang="th-TH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4092" y="589963"/>
            <a:ext cx="4475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ข้อมูลและการรวบรวมข้อมูล (ต่อ)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232" y="1729431"/>
            <a:ext cx="10742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th-TH" sz="28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ถ้าต้องการรวบรวมข้อมูลเกี่ยวกับประเภทของอาหาร นักเรียนจะไปสำรวจจากแหล่งใด </a:t>
            </a:r>
            <a:br>
              <a:rPr lang="th-TH" sz="2800" dirty="0"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8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และกำหนดหัวข้อว่าอย่างไร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3013763620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554513" y="357509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B9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405538" y="357510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4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4287" y="436303"/>
            <a:ext cx="963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3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ถ้านักเรียนสนใจค้นหาข้อมูลของอาหาร 5 หมู่ สามารถปฏิบัติได้ ดังนี้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460639"/>
            <a:ext cx="591669" cy="471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513" y="1330076"/>
            <a:ext cx="11043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ใช้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oogle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ค้นหาอาหาร 5 หมู่ ตามขั้นตอนต่อไปนี้</a:t>
            </a:r>
          </a:p>
          <a:p>
            <a:pPr lvl="1"/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1.1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ค้นหาอาหาร 5 หมู่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667" y="2420498"/>
            <a:ext cx="4589619" cy="397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31967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4513" y="257545"/>
            <a:ext cx="1104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1.2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โปรแกรมจะแสดงข้อมูลออกมามากมาย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16" y="915893"/>
            <a:ext cx="5037787" cy="54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08320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4514" y="333174"/>
            <a:ext cx="104251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1.3	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เลือกข้อมูลที่มีความน่าเชื่อถือ แล้วจดบันทึกข้อมูล</a:t>
            </a:r>
          </a:p>
          <a:p>
            <a:pPr lvl="1"/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/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/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ใช้อินเทอร์เน็ตค้นหาข้อมูลที่ให้ประโยชน์ในแต่ละด้าน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2.1 ค้นหาอาหารที่ให้โปรตีน</a:t>
            </a:r>
          </a:p>
          <a:p>
            <a:pPr marL="514350" indent="-514350">
              <a:buFont typeface="+mj-lt"/>
              <a:buAutoNum type="arabicPeriod" startAt="2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88" y="156589"/>
            <a:ext cx="1738795" cy="1892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766" y="2556643"/>
            <a:ext cx="4750176" cy="41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62365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4514" y="333174"/>
            <a:ext cx="104251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2.2	รวบรวมรายการอาหารที่ให้โปรตีนแล้วจดบันทึก จากนั้นค้นหาและรวบรวมรายการอาหาร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ที่ให้ประโยชน์แต่ละด้าน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ทำตารางบันทึกข้อมูล โดยอาจแบ่งอาหารแต่ละหมู่ ดังนี้</a:t>
            </a:r>
          </a:p>
          <a:p>
            <a:pPr marL="514350" indent="-514350">
              <a:buFont typeface="+mj-lt"/>
              <a:buAutoNum type="arabicPeriod" startAt="2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480226"/>
              </p:ext>
            </p:extLst>
          </p:nvPr>
        </p:nvGraphicFramePr>
        <p:xfrm>
          <a:off x="1739424" y="2614252"/>
          <a:ext cx="6765184" cy="280313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148102">
                  <a:extLst>
                    <a:ext uri="{9D8B030D-6E8A-4147-A177-3AD203B41FA5}">
                      <a16:colId xmlns:a16="http://schemas.microsoft.com/office/drawing/2014/main" xmlns="" val="1597732743"/>
                    </a:ext>
                  </a:extLst>
                </a:gridCol>
                <a:gridCol w="4617082">
                  <a:extLst>
                    <a:ext uri="{9D8B030D-6E8A-4147-A177-3AD203B41FA5}">
                      <a16:colId xmlns:a16="http://schemas.microsoft.com/office/drawing/2014/main" xmlns="" val="4270421404"/>
                    </a:ext>
                  </a:extLst>
                </a:gridCol>
              </a:tblGrid>
              <a:tr h="517131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หมู่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ตัวอย่างอาหาร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717081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 โปรตีน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เนื้อสัตว์</a:t>
                      </a:r>
                      <a:r>
                        <a:rPr lang="th-TH" sz="24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นม ถั่ว ไข่</a:t>
                      </a:r>
                      <a:endParaRPr lang="th-TH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2005334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2. คาร์โบไฮเดรต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ข้าว แป้ง เผือก มัน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1076577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3. แร่ธาตุ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คะน้า แคร์รอต</a:t>
                      </a:r>
                      <a:r>
                        <a:rPr lang="th-TH" sz="24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มะเขือเทศ ฟักทอง 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152705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4. วิตามิน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สับปะรด</a:t>
                      </a:r>
                      <a:r>
                        <a:rPr lang="th-TH" sz="24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มะละกอ กล้วย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1886866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5. ไขมัน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กะทิ</a:t>
                      </a:r>
                      <a:r>
                        <a:rPr lang="th-TH" sz="2400" baseline="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 เนย น้ำมันหมู น้ำมันปลา</a:t>
                      </a:r>
                      <a:endParaRPr lang="th-TH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543762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C496D37-FA65-484A-AFE9-86B87B4F0C16}"/>
              </a:ext>
            </a:extLst>
          </p:cNvPr>
          <p:cNvGrpSpPr/>
          <p:nvPr/>
        </p:nvGrpSpPr>
        <p:grpSpPr>
          <a:xfrm>
            <a:off x="10303697" y="3841237"/>
            <a:ext cx="1214455" cy="1906122"/>
            <a:chOff x="10352852" y="4378896"/>
            <a:chExt cx="1214455" cy="19061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B191061-5FC7-6440-AA97-E8E528D86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4243683-3F98-2046-828E-6004F66575B6}"/>
                </a:ext>
              </a:extLst>
            </p:cNvPr>
            <p:cNvSpPr txBox="1"/>
            <p:nvPr/>
          </p:nvSpPr>
          <p:spPr>
            <a:xfrm>
              <a:off x="10352852" y="5884908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xmlns="" id="{DFFB8A92-3B62-0245-A9DA-D5DB9B0986D0}"/>
              </a:ext>
            </a:extLst>
          </p:cNvPr>
          <p:cNvSpPr/>
          <p:nvPr/>
        </p:nvSpPr>
        <p:spPr>
          <a:xfrm>
            <a:off x="9054623" y="1825924"/>
            <a:ext cx="2605695" cy="1866762"/>
          </a:xfrm>
          <a:prstGeom prst="wedgeRoundRectCallout">
            <a:avLst>
              <a:gd name="adj1" fmla="val -4522"/>
              <a:gd name="adj2" fmla="val 68278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C7485B0-2BC3-F043-A262-9C8DE4CF8479}"/>
              </a:ext>
            </a:extLst>
          </p:cNvPr>
          <p:cNvSpPr txBox="1"/>
          <p:nvPr/>
        </p:nvSpPr>
        <p:spPr>
          <a:xfrm>
            <a:off x="9194325" y="1974475"/>
            <a:ext cx="2390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นักเรียนสืบค้นข้อมูลดูสิว่า ผลไม้ที่มีในท้องถิ่น </a:t>
            </a:r>
            <a:b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ของนักเรียนให้สารอาหารใดบ้าง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41695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4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589963"/>
            <a:ext cx="42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การสืบค้นข้อมูล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577" y="1771483"/>
            <a:ext cx="113268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นักเรียนสืบค้นข้อมูลในหัวข้อที่กำหนดด้วยเว็บไซต์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www.google.com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แล้วเขียนชื่อเว็บไซต์และข้อมูลลงในตาราง</a:t>
            </a:r>
          </a:p>
          <a:p>
            <a:pPr marL="742950" indent="-398463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พระมหากษัตริย์ไทย</a:t>
            </a:r>
          </a:p>
          <a:p>
            <a:pPr marL="742950" indent="-398463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วัดพระแก้ว</a:t>
            </a:r>
          </a:p>
          <a:p>
            <a:pPr marL="742950" indent="-398463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พระนครศรีอยุธยา</a:t>
            </a:r>
          </a:p>
          <a:p>
            <a:pPr marL="742950" indent="-398463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สถานที่ท่องเที่ยวในจังหวัดของนักเรียน</a:t>
            </a:r>
          </a:p>
          <a:p>
            <a:pPr marL="742950" indent="-398463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การทำขนมไทย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628844"/>
              </p:ext>
            </p:extLst>
          </p:nvPr>
        </p:nvGraphicFramePr>
        <p:xfrm>
          <a:off x="5651405" y="2958011"/>
          <a:ext cx="6050165" cy="2803131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303187">
                  <a:extLst>
                    <a:ext uri="{9D8B030D-6E8A-4147-A177-3AD203B41FA5}">
                      <a16:colId xmlns:a16="http://schemas.microsoft.com/office/drawing/2014/main" xmlns="" val="1597732743"/>
                    </a:ext>
                  </a:extLst>
                </a:gridCol>
                <a:gridCol w="3746978">
                  <a:extLst>
                    <a:ext uri="{9D8B030D-6E8A-4147-A177-3AD203B41FA5}">
                      <a16:colId xmlns:a16="http://schemas.microsoft.com/office/drawing/2014/main" xmlns="" val="4270421404"/>
                    </a:ext>
                  </a:extLst>
                </a:gridCol>
              </a:tblGrid>
              <a:tr h="517131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ชื่อเว็บไซต์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ข้อมูลที่ได้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717081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 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h-TH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2005334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2. 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1076577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3. 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152705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4. 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1886866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l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5. 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h-TH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5437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976283"/>
      </p:ext>
    </p:extLst>
  </p:cSld>
  <p:clrMapOvr>
    <a:masterClrMapping/>
  </p:clrMapOvr>
  <p:transition spd="slow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62584" y="194083"/>
              <a:ext cx="6372325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การนำเสนอข้อมูล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84462" y="1426332"/>
            <a:ext cx="11236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ข้อมูลที่รวบรวมได้หรือสารสนเทศที่ได้สามารถนำเสนอได้หลายรูปแบบตามความเหมาะสม เช่น นำเสนอข้อมูลด้วยการบอกเล่า สร้างแผนภูมิรูปภาพ การทำเอกสารรายงาน การจัดทำป้ายประกาศ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C496D37-FA65-484A-AFE9-86B87B4F0C16}"/>
              </a:ext>
            </a:extLst>
          </p:cNvPr>
          <p:cNvGrpSpPr/>
          <p:nvPr/>
        </p:nvGrpSpPr>
        <p:grpSpPr>
          <a:xfrm>
            <a:off x="10531132" y="4523838"/>
            <a:ext cx="1214455" cy="1906122"/>
            <a:chOff x="10352852" y="4378896"/>
            <a:chExt cx="1214455" cy="19061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B191061-5FC7-6440-AA97-E8E528D86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4243683-3F98-2046-828E-6004F66575B6}"/>
                </a:ext>
              </a:extLst>
            </p:cNvPr>
            <p:cNvSpPr txBox="1"/>
            <p:nvPr/>
          </p:nvSpPr>
          <p:spPr>
            <a:xfrm>
              <a:off x="10352852" y="5884908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xmlns="" id="{DFFB8A92-3B62-0245-A9DA-D5DB9B0986D0}"/>
              </a:ext>
            </a:extLst>
          </p:cNvPr>
          <p:cNvSpPr/>
          <p:nvPr/>
        </p:nvSpPr>
        <p:spPr>
          <a:xfrm>
            <a:off x="9339271" y="3496081"/>
            <a:ext cx="2605695" cy="709063"/>
          </a:xfrm>
          <a:prstGeom prst="wedgeRoundRectCallout">
            <a:avLst>
              <a:gd name="adj1" fmla="val -2411"/>
              <a:gd name="adj2" fmla="val 94458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7485B0-2BC3-F043-A262-9C8DE4CF8479}"/>
              </a:ext>
            </a:extLst>
          </p:cNvPr>
          <p:cNvSpPr txBox="1"/>
          <p:nvPr/>
        </p:nvSpPr>
        <p:spPr>
          <a:xfrm>
            <a:off x="9478973" y="3644632"/>
            <a:ext cx="2390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ทำไมจึงต้องนำเสนอข้อมูล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2" y="2658833"/>
            <a:ext cx="8263976" cy="328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26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554513" y="357509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B9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405538" y="357510"/>
            <a:ext cx="1275785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4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4287" y="436303"/>
            <a:ext cx="963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การสำรวจร้านอาหารในโรงเรียน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460639"/>
            <a:ext cx="591669" cy="471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513" y="1330076"/>
            <a:ext cx="110439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การสำรวจร้านอาหารในโรงเรียน นักเรียนอาจกำหนดหัวข้อเป็น จำนวนร้าน ประเภทของอาหารที่ขาย</a:t>
            </a: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จากการสำรวจพบว่า ร้านอาหารในโรงเรียนมีทั้งหมด 4 ร้าน และถ้าจำแนกประเภทของร้านจะพบว่า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มีร้านขายข้าว 2 ร้าน ร้านขายผลไม้ 1 ร้าน และร้านขายน้ำ 1 ร้าน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130" y="1910171"/>
            <a:ext cx="6094251" cy="347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8986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E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65935" y="380293"/>
            <a:ext cx="5341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การใช้ซอฟต์แวร์นำเสนอข้อมูล</a:t>
            </a:r>
            <a:endParaRPr lang="th-TH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6096000" y="4008530"/>
            <a:ext cx="0" cy="1521202"/>
          </a:xfrm>
          <a:prstGeom prst="line">
            <a:avLst/>
          </a:prstGeom>
          <a:ln w="76200">
            <a:solidFill>
              <a:srgbClr val="C67D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425058" y="5295276"/>
            <a:ext cx="3341881" cy="1266528"/>
            <a:chOff x="8278800" y="1696223"/>
            <a:chExt cx="3341881" cy="1266528"/>
          </a:xfrm>
        </p:grpSpPr>
        <p:sp>
          <p:nvSpPr>
            <p:cNvPr id="86" name="Rounded Rectangle 85"/>
            <p:cNvSpPr/>
            <p:nvPr/>
          </p:nvSpPr>
          <p:spPr>
            <a:xfrm>
              <a:off x="8281480" y="1696223"/>
              <a:ext cx="3339201" cy="1266528"/>
            </a:xfrm>
            <a:prstGeom prst="roundRect">
              <a:avLst>
                <a:gd name="adj" fmla="val 1502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8278800" y="1696223"/>
              <a:ext cx="3339201" cy="258002"/>
            </a:xfrm>
            <a:custGeom>
              <a:avLst/>
              <a:gdLst>
                <a:gd name="connsiteX0" fmla="*/ 190308 w 3339201"/>
                <a:gd name="connsiteY0" fmla="*/ 0 h 258002"/>
                <a:gd name="connsiteX1" fmla="*/ 3148893 w 3339201"/>
                <a:gd name="connsiteY1" fmla="*/ 0 h 258002"/>
                <a:gd name="connsiteX2" fmla="*/ 3339201 w 3339201"/>
                <a:gd name="connsiteY2" fmla="*/ 190308 h 258002"/>
                <a:gd name="connsiteX3" fmla="*/ 3339201 w 3339201"/>
                <a:gd name="connsiteY3" fmla="*/ 258002 h 258002"/>
                <a:gd name="connsiteX4" fmla="*/ 0 w 3339201"/>
                <a:gd name="connsiteY4" fmla="*/ 258002 h 258002"/>
                <a:gd name="connsiteX5" fmla="*/ 0 w 3339201"/>
                <a:gd name="connsiteY5" fmla="*/ 190308 h 258002"/>
                <a:gd name="connsiteX6" fmla="*/ 190308 w 3339201"/>
                <a:gd name="connsiteY6" fmla="*/ 0 h 2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39201" h="258002">
                  <a:moveTo>
                    <a:pt x="190308" y="0"/>
                  </a:moveTo>
                  <a:lnTo>
                    <a:pt x="3148893" y="0"/>
                  </a:lnTo>
                  <a:cubicBezTo>
                    <a:pt x="3253997" y="0"/>
                    <a:pt x="3339201" y="85204"/>
                    <a:pt x="3339201" y="190308"/>
                  </a:cubicBezTo>
                  <a:lnTo>
                    <a:pt x="3339201" y="258002"/>
                  </a:lnTo>
                  <a:lnTo>
                    <a:pt x="0" y="258002"/>
                  </a:lnTo>
                  <a:lnTo>
                    <a:pt x="0" y="190308"/>
                  </a:lnTo>
                  <a:cubicBezTo>
                    <a:pt x="0" y="85204"/>
                    <a:pt x="85204" y="0"/>
                    <a:pt x="190308" y="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2937164" y="3470238"/>
            <a:ext cx="5784272" cy="0"/>
          </a:xfrm>
          <a:prstGeom prst="line">
            <a:avLst/>
          </a:prstGeom>
          <a:ln w="76200">
            <a:solidFill>
              <a:srgbClr val="C67D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13482" y="2831089"/>
            <a:ext cx="10767717" cy="1272413"/>
            <a:chOff x="716006" y="1757361"/>
            <a:chExt cx="10767717" cy="1272413"/>
          </a:xfrm>
        </p:grpSpPr>
        <p:grpSp>
          <p:nvGrpSpPr>
            <p:cNvPr id="18" name="Group 17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ABA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C67D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777523" y="3276073"/>
            <a:ext cx="3211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ข้อมูลและการรวบรวมข้อมูล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004643" y="5701713"/>
            <a:ext cx="2114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การนำเสนอข้อมูล</a:t>
            </a:r>
          </a:p>
        </p:txBody>
      </p:sp>
      <p:sp>
        <p:nvSpPr>
          <p:cNvPr id="52" name="Oval 51"/>
          <p:cNvSpPr/>
          <p:nvPr/>
        </p:nvSpPr>
        <p:spPr>
          <a:xfrm>
            <a:off x="4598438" y="1991458"/>
            <a:ext cx="2995124" cy="2995124"/>
          </a:xfrm>
          <a:prstGeom prst="ellipse">
            <a:avLst/>
          </a:prstGeom>
          <a:solidFill>
            <a:srgbClr val="C67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991458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C67D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2135820"/>
            <a:ext cx="2706398" cy="2706398"/>
          </a:xfrm>
          <a:prstGeom prst="ellipse">
            <a:avLst/>
          </a:prstGeom>
          <a:solidFill>
            <a:srgbClr val="C2E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2263557"/>
            <a:ext cx="2450926" cy="2450927"/>
          </a:xfrm>
          <a:prstGeom prst="ellipse">
            <a:avLst/>
          </a:prstGeom>
          <a:solidFill>
            <a:srgbClr val="71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8295" y="2288166"/>
            <a:ext cx="16273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ซอฟต์แวร์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นำเสนอ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37343" y="3062942"/>
            <a:ext cx="19431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การใช้ซอฟต์แวร์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ในการทำงาน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741634"/>
            <a:ext cx="3726024" cy="578889"/>
          </a:xfrm>
          <a:prstGeom prst="rect">
            <a:avLst/>
          </a:prstGeom>
          <a:solidFill>
            <a:srgbClr val="71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414178" y="692035"/>
            <a:ext cx="678086" cy="678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71CDE4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93761" y="668574"/>
            <a:ext cx="32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265" y="741634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3099110890"/>
      </p:ext>
    </p:extLst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554513" y="357509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B9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405538" y="357510"/>
            <a:ext cx="1275785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4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4287" y="436303"/>
            <a:ext cx="963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การสำรวจร้านอาหารในโรงเรียน (ต่อ)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460639"/>
            <a:ext cx="591669" cy="471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513" y="1330076"/>
            <a:ext cx="110439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เมื่อนักเรียนต้องการนำเสนอข้อมูล อาจทำเป็นป้ายประกาศในลักษณะเอกสาร ข้อความ หรือป้ายประกาศ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ที่มีภาพประกอบ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538" y="2497314"/>
            <a:ext cx="5757165" cy="3334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6BF0C74-B281-0043-AA6A-764F74314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42" y="4494812"/>
            <a:ext cx="1477723" cy="1956985"/>
          </a:xfrm>
          <a:prstGeom prst="rect">
            <a:avLst/>
          </a:prstGeom>
        </p:spPr>
      </p:pic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xmlns="" id="{12CD740F-E13A-D642-825F-BE6DFDBCB78C}"/>
              </a:ext>
            </a:extLst>
          </p:cNvPr>
          <p:cNvSpPr/>
          <p:nvPr/>
        </p:nvSpPr>
        <p:spPr>
          <a:xfrm>
            <a:off x="7883714" y="2087309"/>
            <a:ext cx="3883843" cy="2206935"/>
          </a:xfrm>
          <a:prstGeom prst="wedgeRoundRectCallout">
            <a:avLst>
              <a:gd name="adj1" fmla="val -2"/>
              <a:gd name="adj2" fmla="val 70486"/>
              <a:gd name="adj3" fmla="val 16667"/>
            </a:avLst>
          </a:prstGeom>
          <a:solidFill>
            <a:srgbClr val="D4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9EAA119-170B-B04C-B4EE-6D4EF2F0E051}"/>
              </a:ext>
            </a:extLst>
          </p:cNvPr>
          <p:cNvSpPr txBox="1"/>
          <p:nvPr/>
        </p:nvSpPr>
        <p:spPr>
          <a:xfrm>
            <a:off x="8051821" y="2196685"/>
            <a:ext cx="36057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การนำเสนอข้อมูลด้วยป้ายประกาศที่มีภาพประกอบทำให้ผู้อ่านเข้าใจข้อมูลได้อย่างรวดเร็ว เพราะภาพประกอบจะช่วยสื่อความหมายของข้อมูลต่าง ๆ ได้อย่างชัดเจน</a:t>
            </a:r>
          </a:p>
        </p:txBody>
      </p:sp>
    </p:spTree>
    <p:extLst>
      <p:ext uri="{BB962C8B-B14F-4D97-AF65-F5344CB8AC3E}">
        <p14:creationId xmlns:p14="http://schemas.microsoft.com/office/powerpoint/2010/main" val="22779632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4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589963"/>
            <a:ext cx="42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รวบรวมแล้วนำเสนอข้อมูล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577" y="1778358"/>
            <a:ext cx="1132684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นักเรียนรวบรวมข้อมูลในเรื่องต่อไปนี้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สำรวจร้านค้าในโรงอาหารของโรงเรียน แล้วตอบคำถาม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1.1 นักเรียนแบ่งประเภทของร้านอาหารอย่างไร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1.2 มีร้านค้าใดบ้างที่ขายอาหารมากกว่า 1 ประเภท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1.3 นักเรียนเขียนนำเสนอข้อมูลจากที่นักเรียนได้สำรวจ โดยเลือกรูปแบบการนำเสนอให้เหมาะสมและน่าสนใจ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นักเรียนรวบรวมข้อมูลน้ำหนักของเพื่อนในชั้นเรียน จำนวน 10 คน หรือทั้งชั้นเรียน แล้วออกแบบตารางบันทึกข้อมูลน้ำหนักของเพื่อนทุกคน </a:t>
            </a:r>
            <a:b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จากนั้นตอบคำถาม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2.1 น้ำหนักของเพื่อนในชั้นเรียนรวมทั้งหมดเป็นเท่าใด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2.2 น้ำหนักของนักเรียนหญิงในชั้นเรียนรวมทั้งหมดเป็นเท่าใด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2.3 น้ำหนักของนักเรียนชายในชั้นเรียนรวมทั้งหมดเป็นเท่าใด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2.4 น้ำหนักของเพื่อนในชั้นเรียนรวมทั้งหมดหารด้วยจำนวนข้อมูลเป็นเท่าใด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2.5 น้ำหนักของนักเรียนชายในชั้นเรียนรวมทั้งหมดหารด้วยจำนวนนักเรียนชายเป็นเท่าใด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2.6 น้ำหนักของนักเรียนหญิงในชั้นเรียนรวมทั้งหมดหารด้วยจำนวนนักเรียนหญิงเป็นเท่าใด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2.7 จากการรวบรวมข้อมูลทั้งหมด นักเรียนจะนำเสนอข้อมูลนี้อย่างไร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717550051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00330" y="277225"/>
              <a:ext cx="6372325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การใช้ซอฟต์แวร์ในการทำงาน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38200" y="1921920"/>
            <a:ext cx="78170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การทำงานต่าง ๆ หรือแม้แต่การนำเสนอข้อมูล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นั้น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ปัจจุบันมีเครื่องมือช่วย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ในการใช้งานมากมาย โดยส่วนใหญ่แล้วจะเป็นซอฟต์แวร์สำหรับทำงานต่าง ๆ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มีทั้งเป็นบริการบนอินเทอร์เน็ตและซอฟต์แวร์ที่ติดตั้งบนเครื่องคอมพิวเตอร์ 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สามารถเลือกใช้ซอฟต์แวร์ต่าง ๆ มาทำงานตามวัตถุประสงค์ได้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ใช้ซอฟต์แวร์นำเสนอหรือซอฟต์แวร์กราฟิกสร้างแผนภูมิรูปภาพ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ใช้ซอฟต์แวร์ประมวลคำทำป้ายประกาศ หรือเอกสารต่าง ๆ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ใช้ซอฟต์แวร์ตารางทำงานประมวลผลข้อมูล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C496D37-FA65-484A-AFE9-86B87B4F0C16}"/>
              </a:ext>
            </a:extLst>
          </p:cNvPr>
          <p:cNvGrpSpPr/>
          <p:nvPr/>
        </p:nvGrpSpPr>
        <p:grpSpPr>
          <a:xfrm>
            <a:off x="10531132" y="4523838"/>
            <a:ext cx="1214455" cy="1906122"/>
            <a:chOff x="10352852" y="4378896"/>
            <a:chExt cx="1214455" cy="19061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BB191061-5FC7-6440-AA97-E8E528D86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4243683-3F98-2046-828E-6004F66575B6}"/>
                </a:ext>
              </a:extLst>
            </p:cNvPr>
            <p:cNvSpPr txBox="1"/>
            <p:nvPr/>
          </p:nvSpPr>
          <p:spPr>
            <a:xfrm>
              <a:off x="10352852" y="5884908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xmlns="" id="{DFFB8A92-3B62-0245-A9DA-D5DB9B0986D0}"/>
              </a:ext>
            </a:extLst>
          </p:cNvPr>
          <p:cNvSpPr/>
          <p:nvPr/>
        </p:nvSpPr>
        <p:spPr>
          <a:xfrm>
            <a:off x="9339271" y="2736325"/>
            <a:ext cx="2265023" cy="1468819"/>
          </a:xfrm>
          <a:prstGeom prst="wedgeRoundRectCallout">
            <a:avLst>
              <a:gd name="adj1" fmla="val -2147"/>
              <a:gd name="adj2" fmla="val 72927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C7485B0-2BC3-F043-A262-9C8DE4CF8479}"/>
              </a:ext>
            </a:extLst>
          </p:cNvPr>
          <p:cNvSpPr txBox="1"/>
          <p:nvPr/>
        </p:nvSpPr>
        <p:spPr>
          <a:xfrm>
            <a:off x="9446934" y="2834211"/>
            <a:ext cx="2390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นักเรียนรู้จักซอฟต์แวร์</a:t>
            </a:r>
            <a:b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ที่ใช้ในการทำงาน ซอฟต์แวร์ใดบ้าง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315579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11326845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597DB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การบันทึกภาพจากเว็บไซต์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เว็บไซต์ต่าง ๆ จะมีข้อมูลหรือภาพที่เราสนใจ ภาพเหล่านี้เราสามารถนำมาใช้ประกอบข้อมูล หรือตกแต่งเอกสาร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ให้น่าสนใจได้ การนำภาพมาใช้งานควรอ้างถึงแหล่งที่มาของข้อมูลภาพนั้นด้วย การบันทึกภาพจากเว็บไซต์ มีขั้นตอนดังนี้</a:t>
            </a:r>
          </a:p>
          <a:p>
            <a:endParaRPr lang="th-TH" sz="105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เปิดเว็บไซต์ของภาพที่ต้องการ เช่น ใช้คำค้นว่า “ผลไม้” แล้วเลือกภาพ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19" y="2179008"/>
            <a:ext cx="6783683" cy="41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57987"/>
      </p:ext>
    </p:extLst>
  </p:cSld>
  <p:clrMapOvr>
    <a:masterClrMapping/>
  </p:clrMapOvr>
  <p:transition spd="slow"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80" y="252066"/>
            <a:ext cx="520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นำเมาส์มาวางที่ภาพที่ต้องการ แล้วคลิกเมาส์ขวา เลือกคำสั่ง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บันทึกรูปภาพเป็น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...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27873" y="252066"/>
            <a:ext cx="4895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เลือกตำแหน่งที่เก็บภาพหรือไดเร็กทอรี่โฟลเดอร์สำหรับเก็บภาพ ตั้งชื่อไฟล์ที่จะเก็บ แล้วกดปุ่ม		เพื่อบันทึก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80" y="1470567"/>
            <a:ext cx="5032602" cy="4432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021" y="2301552"/>
            <a:ext cx="5074102" cy="2960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838" y="1206173"/>
            <a:ext cx="1131823" cy="32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09556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4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589963"/>
            <a:ext cx="42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ภาพที่ฉันชอบ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577" y="1778358"/>
            <a:ext cx="11326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นักเรียนบันทึกภาพจากเว็บไซต์ จำนวน 10 ภาพ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แล้วเขียนข้อมูลและเว็บไซต์ลงในตาราง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774802"/>
              </p:ext>
            </p:extLst>
          </p:nvPr>
        </p:nvGraphicFramePr>
        <p:xfrm>
          <a:off x="6095999" y="2067469"/>
          <a:ext cx="5477997" cy="43586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085373">
                  <a:extLst>
                    <a:ext uri="{9D8B030D-6E8A-4147-A177-3AD203B41FA5}">
                      <a16:colId xmlns:a16="http://schemas.microsoft.com/office/drawing/2014/main" xmlns="" val="1597732743"/>
                    </a:ext>
                  </a:extLst>
                </a:gridCol>
                <a:gridCol w="3392624">
                  <a:extLst>
                    <a:ext uri="{9D8B030D-6E8A-4147-A177-3AD203B41FA5}">
                      <a16:colId xmlns:a16="http://schemas.microsoft.com/office/drawing/2014/main" xmlns="" val="4270421404"/>
                    </a:ext>
                  </a:extLst>
                </a:gridCol>
              </a:tblGrid>
              <a:tr h="364637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ภาพ</a:t>
                      </a:r>
                      <a:endParaRPr lang="en-US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B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ชื่อเว็บไซต์</a:t>
                      </a:r>
                      <a:endParaRPr lang="en-US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B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717081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1. 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h-TH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2005334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2. 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91076577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3. 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152705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4. 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1886866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5. 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h-TH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5437629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6.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h-TH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6537454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7.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h-TH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9597784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8.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h-TH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68443354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9.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h-TH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792622"/>
                  </a:ext>
                </a:extLst>
              </a:tr>
              <a:tr h="364637">
                <a:tc>
                  <a:txBody>
                    <a:bodyPr/>
                    <a:lstStyle/>
                    <a:p>
                      <a:pPr algn="l"/>
                      <a:r>
                        <a:rPr lang="th-TH" sz="20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10.</a:t>
                      </a:r>
                      <a:endParaRPr lang="en-US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lang="th-TH" sz="20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5598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209595"/>
      </p:ext>
    </p:extLst>
  </p:cSld>
  <p:clrMapOvr>
    <a:masterClrMapping/>
  </p:clrMapOvr>
  <p:transition spd="slow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111" y="74872"/>
            <a:ext cx="113268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597DB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การใช้ซอฟต์แวร์ประมวลคำ</a:t>
            </a:r>
          </a:p>
          <a:p>
            <a:endParaRPr lang="th-TH" sz="1000" b="1" dirty="0">
              <a:solidFill>
                <a:srgbClr val="597DB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การนำเสนอข้อมูลเป็นรายงานหรือการทำป้ายประกาศ สามารถนำซอฟต์แวร์ประมวลคำมาใช้งานได้ ซอฟต์แวร์ในกลุ่มนี้มีหลายชนิด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โปรแกรมไมโครซอฟต์ออฟฟิศเวิร์ด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Microsoft Office Word)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ซึ่งมีหลายรุ่น แต่ละรุ่นอาจมีหน้าตาแตกต่างกันไป แต่การใช้งานหลัก ๆ จะคล้ายกัน โปรแกรมนี้สามารถใช้พิมพ์ตัวอักษรขนาดต่างๆ อักษรศิลป์ ทำป้ายประกาศวาดภาพแทรกภาพลงไปในเอกสารได้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นักเรียนพิมพ์เอกสารและแทรกภาพได้ตามขั้นตอนต่อไปนี้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เปิดโปรแกรมสำหรับสร้างงานเอกสาร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จะพบหน้าโปรแกรม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8" y="3040345"/>
            <a:ext cx="5610714" cy="3308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2743" y="2255723"/>
            <a:ext cx="4970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ทดลองพิมพ์คำว่า “ร้านอาหารในโรงเรียน”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จากนั้นปรับขนาดตัวอักษรตามต้องการ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43" y="3040345"/>
            <a:ext cx="5632793" cy="330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62484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38316"/>
            <a:ext cx="7769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คลิกเมาส์ลากระบายแถบสีทับข้อความ เพื่อปรับแต่งตัวอักษร ดังนี้</a:t>
            </a: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3.1 เลือกรูปแบบตัวอักษร</a:t>
            </a: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3.2 เลือกขนาดตัวอักษร</a:t>
            </a: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3.3 ปรับตำแหน่งข้อความให้อยู่กลางหน้ากระดาษ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51" y="2031936"/>
            <a:ext cx="7630804" cy="45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81584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077" y="655387"/>
            <a:ext cx="4875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พิมพ์ข้อความรายการต่าง ๆ ลงไป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ร้านขายข้าว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4" y="1996545"/>
            <a:ext cx="5658280" cy="3338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13712" y="655387"/>
            <a:ext cx="4776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กดแป้น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Tab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ที่คีย์บอร์ดเพื่อเลื่อนตำแหน่ง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ในการพิมพ์ไปยังตำแหน่งที่ต้องการ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แล้วพิมพ์ข้อความว่า “จำนวน 2 ร้าน”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726" y="1996545"/>
            <a:ext cx="5708635" cy="333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7598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1405278"/>
            <a:ext cx="7679583" cy="456120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076" y="655387"/>
            <a:ext cx="6449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กดแป้น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Enter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ที่คีย์บอร์ดพิมพ์ข้อความ ดังภาพ</a:t>
            </a:r>
          </a:p>
        </p:txBody>
      </p:sp>
    </p:spTree>
    <p:extLst>
      <p:ext uri="{BB962C8B-B14F-4D97-AF65-F5344CB8AC3E}">
        <p14:creationId xmlns:p14="http://schemas.microsoft.com/office/powerpoint/2010/main" val="3488236436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20817" y="153730"/>
              <a:ext cx="6372325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ข้อมูลและการรวบรวมข้อมูล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84462" y="1426332"/>
            <a:ext cx="11236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หมายถึง ข้อเท็จจริงหรือเหตุการณ์ที่เราสนใจ ตัวอย่างของข้อมูล เช่น ความสูงของเพื่อนในห้องเรียน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จำนวนรถโดยสารที่ผ่านหน้าโรงเรียน สีของดอกไม้ จำนวนอาคารในโรงเรียน ผลการเรียนของนักเรียน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89" y="2530150"/>
            <a:ext cx="5220221" cy="385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55417"/>
      </p:ext>
    </p:extLst>
  </p:cSld>
  <p:clrMapOvr>
    <a:masterClrMapping/>
  </p:clrMapOvr>
  <p:transition spd="slow"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077" y="277251"/>
            <a:ext cx="950894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แทรกภาพตัดปะ โดยทำตามขั้นตอน ดังนี้</a:t>
            </a: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7.1 คลิกเมาส์เลือกเมนูแทรก</a:t>
            </a:r>
          </a:p>
          <a:p>
            <a:pPr lvl="1"/>
            <a:endParaRPr lang="th-TH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7.2 คลิกเมาส์เลือกเมนู          โปรแกรมจะปรากฏหน้าต่างขึ้นมาทางขวา ดังภาพ</a:t>
            </a:r>
          </a:p>
          <a:p>
            <a:pPr lvl="1"/>
            <a:endParaRPr lang="th-TH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7.3 คลิกเมาส์ปุ่ม </a:t>
            </a:r>
          </a:p>
          <a:p>
            <a:pPr lvl="1"/>
            <a:endParaRPr lang="th-TH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7.4 คลิกเมาส์เลือกภาพที่ต้องการ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94" y="1177302"/>
            <a:ext cx="416631" cy="69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457" y="2102926"/>
            <a:ext cx="565337" cy="349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869" y="2102926"/>
            <a:ext cx="7474550" cy="42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2213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076" y="277251"/>
            <a:ext cx="102995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เมื่อภาพปรากฏขึ้นสามารถจัดตำแหน่งของภาพตามต้องการได้ เช่น เลือกให้อยู่ตรงกลางหน้ากระดาษ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051" y="1015502"/>
            <a:ext cx="8490856" cy="499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71390"/>
      </p:ext>
    </p:ext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076" y="277251"/>
            <a:ext cx="9193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สร้างเส้นขอบให้เอกสาร จะทำให้ข้อความหรืองานดูเด่นขึ้น ซึ่งการสร้างเส้นขอบทำได้ ดังนี้</a:t>
            </a:r>
          </a:p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9.1 คลิกเมาส์เลือกเมนู</a:t>
            </a:r>
          </a:p>
          <a:p>
            <a:pPr lvl="1"/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9.2 คลิกเมาส์เลือกคำสั่ง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69" y="1492399"/>
            <a:ext cx="468811" cy="723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96" y="1033383"/>
            <a:ext cx="1362612" cy="362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45" y="2215691"/>
            <a:ext cx="6974796" cy="416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84416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077" y="277251"/>
            <a:ext cx="5134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9.3 เมื่อคลิกเมาส์แล้ว จะปรากฏหน้าต่าง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3132"/>
            <a:ext cx="5183664" cy="3819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5760" y="277251"/>
            <a:ext cx="5134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9.4	คลิกเมาส์เลือกเส้นขอบหน้ากระดาษ</a:t>
            </a: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9.5	คลิกเมาส์เลือกลักษณะของเส้น</a:t>
            </a: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9.6	คลิกเมาส์เลือกความกว้างของเส้น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แล้วปรับขนาดเส้นตามความต้องการ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93" y="2093133"/>
            <a:ext cx="5150776" cy="381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81992"/>
      </p:ext>
    </p:extLst>
  </p:cSld>
  <p:clrMapOvr>
    <a:masterClrMapping/>
  </p:clrMapOvr>
  <p:transition spd="slow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077" y="277251"/>
            <a:ext cx="5529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9.7	ถ้าต้องการงานศิลป์ คลิกเมาส์เลือกรูปแบบงาน	ศิลป์ที่ต้องการ</a:t>
            </a: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9.8	คลิกเมาส์ที่ปุ่ม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5760" y="277251"/>
            <a:ext cx="5134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9.9	จะเห็นว่าผลงานที่ออกมาดูสวยงาม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518" y="1145970"/>
            <a:ext cx="1310440" cy="448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14" y="1889943"/>
            <a:ext cx="5453374" cy="4050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234" y="1395662"/>
            <a:ext cx="4707579" cy="488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47271"/>
      </p:ext>
    </p:extLst>
  </p:cSld>
  <p:clrMapOvr>
    <a:masterClrMapping/>
  </p:clrMapOvr>
  <p:transition spd="slow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076" y="277251"/>
            <a:ext cx="8209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บันทึกไฟล์เก็บไว้ในเครื่องคอมพิวเตอร์โดยเลือกเมนู               จากนั้นเลือก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แล้วตั้งชื่อไฟล์เก็บไว้ตามที่ต้องการ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82" y="1276684"/>
            <a:ext cx="7288828" cy="49384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283" y="371654"/>
            <a:ext cx="785025" cy="382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14" y="346618"/>
            <a:ext cx="1657292" cy="39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32255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5076" y="277251"/>
            <a:ext cx="10540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ในการทำงานเอกสาร เราสามารถเลือกรูปแบบเค้าโครงของหน้ากระดาษได้อีกด้วย เช่น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คลิกเมาส์เลือกขนาดกระดาษเลือกปรับกระดาษเป็นแนวตั้งหรือแนวนอน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96" y="2091106"/>
            <a:ext cx="5788908" cy="3058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73" y="1816740"/>
            <a:ext cx="5838718" cy="33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28555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4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589963"/>
            <a:ext cx="42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การออกแบบป้ายประกาศ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578" y="1899414"/>
            <a:ext cx="76352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นักเรียนออกแบบ เขียนข้อมูลในการทำป้ายประกาศ 1 ป้าย จากหัวข้อต่อไปนี้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742950" indent="-344488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ป้ายข้อความเตือน เรื่อง การรักษาความสะอาด</a:t>
            </a:r>
          </a:p>
          <a:p>
            <a:pPr marL="742950" indent="-344488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ป้ายประกาศเชิญชวนร่วมกิจกรรมจิตอาสาของชุมชน</a:t>
            </a:r>
          </a:p>
          <a:p>
            <a:pPr marL="742950" indent="-344488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ป้ายรณรงค์ให้ออกกำลังกายอย่างสม่ำเสมอ</a:t>
            </a:r>
          </a:p>
        </p:txBody>
      </p:sp>
    </p:spTree>
    <p:extLst>
      <p:ext uri="{BB962C8B-B14F-4D97-AF65-F5344CB8AC3E}">
        <p14:creationId xmlns:p14="http://schemas.microsoft.com/office/powerpoint/2010/main" val="3877605215"/>
      </p:ext>
    </p:extLst>
  </p:cSld>
  <p:clrMapOvr>
    <a:masterClrMapping/>
  </p:clrMapOvr>
  <p:transition spd="slow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756624EB-B4B8-A941-9095-D1B13A233C17}"/>
              </a:ext>
            </a:extLst>
          </p:cNvPr>
          <p:cNvSpPr/>
          <p:nvPr/>
        </p:nvSpPr>
        <p:spPr>
          <a:xfrm>
            <a:off x="515079" y="1894107"/>
            <a:ext cx="935586" cy="501470"/>
          </a:xfrm>
          <a:prstGeom prst="roundRect">
            <a:avLst/>
          </a:prstGeom>
          <a:solidFill>
            <a:srgbClr val="C9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1132684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597DB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การใช้ซอฟต์แวร์ตารางทำงาน</a:t>
            </a:r>
          </a:p>
          <a:p>
            <a:endParaRPr lang="th-TH" sz="1000" b="1" dirty="0">
              <a:solidFill>
                <a:srgbClr val="597DB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ซอฟต์แวร์ตารางทำงาน เป็นโปรแกรมที่ช่วยในการบันทึกข้อมูลคิดคำนวณ สร้างตาราง สร้างกราฟสำหรับแสดงข้อมูล โปรแกรมลักษณะนี้มีอยู่หลายโปรแกรม เช่น ไมโครซอฟต์ออฟฟิศเอกซ์เซล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Microsoft Office Excel)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1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นักเรียนต้องการสร้างตารางสำหรับเก็บข้อมูลจำนวนผลไม้ในแต่ละตะกร้าสามารถสร้างได้ ดังนี้</a:t>
            </a:r>
          </a:p>
          <a:p>
            <a:endParaRPr lang="th-TH" sz="11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เปิดโปรแกรมตารางทำงานจะพบหน้าโปรแกรม ดังภาพ</a:t>
            </a: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638" y="2911684"/>
            <a:ext cx="6740496" cy="347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55017"/>
      </p:ext>
    </p:extLst>
  </p:cSld>
  <p:clrMapOvr>
    <a:masterClrMapping/>
  </p:clrMapOvr>
  <p:transition spd="slow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เมื่อโปรแกรมแสดงขึ้นมา เราสามารถคลิกเมาส์เลือกเซลล์ต่าง ๆ ที่ต้องการพิมพ์ข้อมูลได้ เช่น คลิกเมาส์เลือกเซลล์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C3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แล้วพิมพ์ข้อความว่า “จำนวนผลไม้”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60" y="2268812"/>
            <a:ext cx="5725241" cy="2948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319" y="2268812"/>
            <a:ext cx="5682046" cy="2948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54319" y="252066"/>
            <a:ext cx="526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คลิกเมาส์เลือกเซลล์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B4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แล้วพิมพ์ข้อความ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คำว่า “ตะกร้า 1”</a:t>
            </a:r>
          </a:p>
        </p:txBody>
      </p:sp>
    </p:spTree>
    <p:extLst>
      <p:ext uri="{BB962C8B-B14F-4D97-AF65-F5344CB8AC3E}">
        <p14:creationId xmlns:p14="http://schemas.microsoft.com/office/powerpoint/2010/main" val="3033892161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4462" y="484430"/>
            <a:ext cx="9178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สารสนเทศ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หมายถึง สิ่งที่ได้จากการนำข้อมูลมาประมวลผล เช่น ความสูงเฉลี่ยของเพื่อน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20" y="1480494"/>
            <a:ext cx="7850147" cy="45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12051"/>
      </p:ext>
    </p:extLst>
  </p:cSld>
  <p:clrMapOvr>
    <a:masterClrMapping/>
  </p:clrMapOvr>
  <p:transition spd="slow">
    <p:wheel spokes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คลิกเมาส์เลือกเซลล์ต่อไป แล้วพิมพ์ข้อความ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ให้ครบดังภาพ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526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คลิกเมาส์เลือกเซลล์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D4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แล้วพิมพ์จำนวน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ผลไม้ลงไปเป็น 12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67" y="2268812"/>
            <a:ext cx="5673627" cy="2948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018" y="2268811"/>
            <a:ext cx="5683194" cy="294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92561"/>
      </p:ext>
    </p:extLst>
  </p:cSld>
  <p:clrMapOvr>
    <a:masterClrMapping/>
  </p:clrMapOvr>
  <p:transition spd="slow"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พิมพ์จำนวนผลไม้ในตะกร้าต่าง ๆ ลงไปให้ครบ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ลงในเซลล์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D5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ถึง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D8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4938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คลิกเมาส์เลือกเซลล์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B10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แล้วพิมพ์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ข้อความว่า “รวม”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11" y="2257913"/>
            <a:ext cx="5746880" cy="2959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319" y="2257913"/>
            <a:ext cx="5728068" cy="295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06112"/>
      </p:ext>
    </p:extLst>
  </p:cSld>
  <p:clrMapOvr>
    <a:masterClrMapping/>
  </p:clrMapOvr>
  <p:transition spd="slow"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คลิกเมาส์ที่เซลล์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D10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สำหรับเก็บผลรวมของ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จำนวนผลไม้ทั้งหมด เมื่อคลิกเมาส์แล้วให้พิมพ์เครื่องหมาย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=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เพื่อแสดงการคำนวณ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4938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คลิกเมาส์เลือกเซลล์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D4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ซึ่งเป็นจำนวน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ผลไม้ตะกร้าที่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98" y="2257913"/>
            <a:ext cx="5722592" cy="2954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319" y="2257913"/>
            <a:ext cx="5712300" cy="29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41838"/>
      </p:ext>
    </p:extLst>
  </p:cSld>
  <p:clrMapOvr>
    <a:masterClrMapping/>
  </p:clrMapOvr>
  <p:transition spd="slow"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กดเครื่องหมาย + บนคีย์บอร์ด แล้วคลิกเมาส์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เลือกให้ครบทุกเซลล์ ดังภาพ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4938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1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เมื่อกดแป้น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Enter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บนคีย์บอร์ด โปรแกรมจะ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นำจำนวนผลไม้ทั้งหมดมารวมกัน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แล้วแสดงผล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54" y="2257913"/>
            <a:ext cx="5720479" cy="2957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319" y="2249619"/>
            <a:ext cx="5741282" cy="29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56047"/>
      </p:ext>
    </p:extLst>
  </p:cSld>
  <p:clrMapOvr>
    <a:masterClrMapping/>
  </p:clrMapOvr>
  <p:transition spd="slow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สร้างเส้นขอบให้กับตารางโดยคลิกเมาส์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เลือกเซลล์ทั้งหมด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493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คลิกเมาส์เลือกรูปแบบเส้นของตาราง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03" y="2249619"/>
            <a:ext cx="5729976" cy="2965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52" y="2249619"/>
            <a:ext cx="5560454" cy="29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66757"/>
      </p:ext>
    </p:extLst>
  </p:cSld>
  <p:clrMapOvr>
    <a:masterClrMapping/>
  </p:clrMapOvr>
  <p:transition spd="slow"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4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โปรแกรมจะแสดงกรอบของตารางออกมา ดังภาพ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4938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5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สร้างกราฟของจำนวนผลไม้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โดยปฏิบัติตามขั้นตอนต่อไปนี้</a:t>
            </a:r>
          </a:p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15.1 คลิกเมาส์เลือกข้อมูล ดังภาพ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34" y="2249618"/>
            <a:ext cx="5717720" cy="2965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670" y="2234673"/>
            <a:ext cx="5771792" cy="298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4898"/>
      </p:ext>
    </p:extLst>
  </p:cSld>
  <p:clrMapOvr>
    <a:masterClrMapping/>
  </p:clrMapOvr>
  <p:transition spd="slow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15.2 คลิกเมาส์เลือกเมนูแทรก แล้วเลือก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แล้วเลือกรูปแบบของกราฟ ดังภาพ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493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15.3 โปรแกรมจะแสดงกราฟ ดังตัวอย่าง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71" y="1160268"/>
            <a:ext cx="5750478" cy="30704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319" y="1211831"/>
            <a:ext cx="5753580" cy="2967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823" y="132658"/>
            <a:ext cx="426740" cy="7620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54318" y="4200554"/>
            <a:ext cx="5632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6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คลิกเมาส์เลือกเมนู “แฟ้ม” เพื่อบันทึกไฟล์ข้อมูลลงในเครื่องคอมพิวเตอร์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8437" y="5094812"/>
            <a:ext cx="10161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จากตัวอย่างการใช้ซอฟต์แวร์ตารางทำงาน จะพบว่าเราสามารถนำซอฟต์แวร์นี้มาช่วยในการบันทึกข้อมูล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เก็บข้อมูลในลักษณะต่าง ๆ ได้ตามที่ออกแบบ และยังสามารถแสดงข้อมูลเป็นกราฟเพื่อให้นำข้อมูลมาใช้งาน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หรือเปรียบเทียบกันได้ง่ายอีกด้วย</a:t>
            </a:r>
          </a:p>
        </p:txBody>
      </p:sp>
    </p:spTree>
    <p:extLst>
      <p:ext uri="{BB962C8B-B14F-4D97-AF65-F5344CB8AC3E}">
        <p14:creationId xmlns:p14="http://schemas.microsoft.com/office/powerpoint/2010/main" val="2748671848"/>
      </p:ext>
    </p:extLst>
  </p:cSld>
  <p:clrMapOvr>
    <a:masterClrMapping/>
  </p:clrMapOvr>
  <p:transition spd="slow">
    <p:wheel spokes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140026" y="897964"/>
            <a:ext cx="880024" cy="990027"/>
          </a:xfrm>
          <a:prstGeom prst="rect">
            <a:avLst/>
          </a:prstGeom>
          <a:solidFill>
            <a:srgbClr val="FAC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C496D37-FA65-484A-AFE9-86B87B4F0C16}"/>
              </a:ext>
            </a:extLst>
          </p:cNvPr>
          <p:cNvGrpSpPr/>
          <p:nvPr/>
        </p:nvGrpSpPr>
        <p:grpSpPr>
          <a:xfrm>
            <a:off x="6470232" y="4321019"/>
            <a:ext cx="1214455" cy="1906122"/>
            <a:chOff x="10352852" y="4378896"/>
            <a:chExt cx="1214455" cy="19061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BB191061-5FC7-6440-AA97-E8E528D86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4243683-3F98-2046-828E-6004F66575B6}"/>
                </a:ext>
              </a:extLst>
            </p:cNvPr>
            <p:cNvSpPr txBox="1"/>
            <p:nvPr/>
          </p:nvSpPr>
          <p:spPr>
            <a:xfrm>
              <a:off x="10352852" y="5884908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xmlns="" id="{DFFB8A92-3B62-0245-A9DA-D5DB9B0986D0}"/>
              </a:ext>
            </a:extLst>
          </p:cNvPr>
          <p:cNvSpPr/>
          <p:nvPr/>
        </p:nvSpPr>
        <p:spPr>
          <a:xfrm>
            <a:off x="3653810" y="3410021"/>
            <a:ext cx="2368855" cy="1821997"/>
          </a:xfrm>
          <a:prstGeom prst="wedgeRoundRectCallout">
            <a:avLst>
              <a:gd name="adj1" fmla="val 71798"/>
              <a:gd name="adj2" fmla="val -4593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C7485B0-2BC3-F043-A262-9C8DE4CF8479}"/>
              </a:ext>
            </a:extLst>
          </p:cNvPr>
          <p:cNvSpPr txBox="1"/>
          <p:nvPr/>
        </p:nvSpPr>
        <p:spPr>
          <a:xfrm>
            <a:off x="3848333" y="3540931"/>
            <a:ext cx="2174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นักเรียนสามารถนำซอฟต์แวร์ตารางทำงานไปใช้ในชีวิตประจำวันอย่างไรบ้าง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DA838D88-858E-AD41-9D02-C4BC5C957BD8}"/>
              </a:ext>
            </a:extLst>
          </p:cNvPr>
          <p:cNvSpPr>
            <a:spLocks noChangeAspect="1"/>
          </p:cNvSpPr>
          <p:nvPr/>
        </p:nvSpPr>
        <p:spPr>
          <a:xfrm>
            <a:off x="2202134" y="776538"/>
            <a:ext cx="4665197" cy="1035198"/>
          </a:xfrm>
          <a:prstGeom prst="roundRect">
            <a:avLst>
              <a:gd name="adj" fmla="val 22014"/>
            </a:avLst>
          </a:prstGeom>
          <a:solidFill>
            <a:srgbClr val="F7B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3491E193-2575-9541-8423-EB037F7D2674}"/>
              </a:ext>
            </a:extLst>
          </p:cNvPr>
          <p:cNvSpPr/>
          <p:nvPr/>
        </p:nvSpPr>
        <p:spPr>
          <a:xfrm>
            <a:off x="2140026" y="1189566"/>
            <a:ext cx="8397345" cy="1794887"/>
          </a:xfrm>
          <a:prstGeom prst="roundRect">
            <a:avLst>
              <a:gd name="adj" fmla="val 16093"/>
            </a:avLst>
          </a:prstGeom>
          <a:solidFill>
            <a:srgbClr val="FAC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F1D0C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DAED9C-4307-5246-A92E-B253F16D79EB}"/>
              </a:ext>
            </a:extLst>
          </p:cNvPr>
          <p:cNvSpPr txBox="1"/>
          <p:nvPr/>
        </p:nvSpPr>
        <p:spPr>
          <a:xfrm>
            <a:off x="2192709" y="1414793"/>
            <a:ext cx="858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ซอฟต์แวร์ตารางทำงานสามารถสร้างบัญชีรายรับ-รายจ่ายประจำวันของครัวเรือนได้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ซึ่งการทำบัญชีรายรับ-รายจ่ายจะช่วยวางแผนการใช้จ่ายเงินในอนาคตได้อย่างเหมาะสม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ทำให้เกิดการออมเงิน การใช้จ่ายอย่างประหยัดคุ้มค่าและไม่ฟุ่มเฟือย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 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39AE3C-B87A-474D-8CB4-FB06421F4EE4}"/>
              </a:ext>
            </a:extLst>
          </p:cNvPr>
          <p:cNvSpPr txBox="1"/>
          <p:nvPr/>
        </p:nvSpPr>
        <p:spPr>
          <a:xfrm>
            <a:off x="2893246" y="745772"/>
            <a:ext cx="3915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สร้างเสริมความเป็นอยู่อย่างพอเพียง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78" y="667441"/>
            <a:ext cx="691112" cy="6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79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4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589963"/>
            <a:ext cx="42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บันทึกค่าใช้จ่าย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577" y="1899414"/>
            <a:ext cx="1132684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นักเรียนบันทึกค่าใช้จ่ายแต่ละวันใน 1 สัปดาห์อย่างละเอียด และพิมพ์ข้อมูล โดยใช้ซอฟต์แวร์ตารางทำงาน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พร้อมทั้งตอบคำถามต่อไปนี้</a:t>
            </a:r>
          </a:p>
          <a:p>
            <a:endParaRPr lang="th-TH" sz="1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742950" indent="-344488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ข้อมูลรายการมีอะไรบ้าง</a:t>
            </a:r>
          </a:p>
          <a:p>
            <a:pPr marL="742950" indent="-344488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นักเรียนมีค่าใช้จ่ายรวมเท่าใด</a:t>
            </a:r>
          </a:p>
          <a:p>
            <a:pPr marL="742950" indent="-344488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ค่าใช้จ่ายวันใดมากที่สุด</a:t>
            </a:r>
          </a:p>
        </p:txBody>
      </p:sp>
    </p:spTree>
    <p:extLst>
      <p:ext uri="{BB962C8B-B14F-4D97-AF65-F5344CB8AC3E}">
        <p14:creationId xmlns:p14="http://schemas.microsoft.com/office/powerpoint/2010/main" val="193995231"/>
      </p:ext>
    </p:extLst>
  </p:cSld>
  <p:clrMapOvr>
    <a:masterClrMapping/>
  </p:clrMapOvr>
  <p:transition spd="slow">
    <p:wheel spokes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756624EB-B4B8-A941-9095-D1B13A233C17}"/>
              </a:ext>
            </a:extLst>
          </p:cNvPr>
          <p:cNvSpPr/>
          <p:nvPr/>
        </p:nvSpPr>
        <p:spPr>
          <a:xfrm>
            <a:off x="564842" y="2206437"/>
            <a:ext cx="1040023" cy="501470"/>
          </a:xfrm>
          <a:prstGeom prst="roundRect">
            <a:avLst/>
          </a:prstGeom>
          <a:solidFill>
            <a:srgbClr val="C9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1132684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597DB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การใช้ซอฟต์แวร์นำเสนอ</a:t>
            </a:r>
          </a:p>
          <a:p>
            <a:endParaRPr lang="th-TH" sz="1000" b="1" dirty="0">
              <a:solidFill>
                <a:srgbClr val="597DB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ซอฟต์แวร์สำหรับนำเสนอ เป็นโปรแกรมที่ช่วยในการแสดงข้อมูลแบบ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สามารถนำเสนอในรูปแบบสไลด์ ภาพนิ่ง หรือภาพเคลื่อนไหว บางโปรแกรมสามารถนำเสนอได้ในลักษณะมัลติมิเดีย โปรแกรมลักษณะนี้มีอยู่หลายโปรแกรม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ไมโครซอฟต์ออฟฟิศเพาเวอร์พอยต์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Microsoft Office PowerPoint)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9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ตัวอย่าง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   นักเรียนต้องการนำเสนอข้อมูลจำนวนผลไม้ในแต่ละตะกร้า สามารถใช้ซอฟต์แวร์นำเสนอ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   โดยปฏิบัติตามขั้นตอนต่อไปนี้</a:t>
            </a: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เปิดโปรแกรมนำเสนอจะแสดงหน้าโปรแกรม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911" y="3057584"/>
            <a:ext cx="5759442" cy="333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92912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4462" y="484430"/>
            <a:ext cx="9178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การนำข้อมูลมาประมวลผลให้ได้เป็นสารสนเทศนั้นมีประโยชน์มากมาย เช่น</a:t>
            </a:r>
          </a:p>
        </p:txBody>
      </p:sp>
      <p:sp>
        <p:nvSpPr>
          <p:cNvPr id="8" name="Oval 7"/>
          <p:cNvSpPr/>
          <p:nvPr/>
        </p:nvSpPr>
        <p:spPr>
          <a:xfrm>
            <a:off x="5152988" y="2827404"/>
            <a:ext cx="1883801" cy="1883801"/>
          </a:xfrm>
          <a:prstGeom prst="ellipse">
            <a:avLst/>
          </a:prstGeom>
          <a:solidFill>
            <a:srgbClr val="FBD4B5"/>
          </a:solidFill>
          <a:ln w="762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ประโยชน์ของสารสนเทศ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35767" y="2401245"/>
            <a:ext cx="3141780" cy="1006533"/>
          </a:xfrm>
          <a:prstGeom prst="roundRect">
            <a:avLst/>
          </a:prstGeom>
          <a:solidFill>
            <a:srgbClr val="E8D3E6"/>
          </a:solidFill>
          <a:ln w="381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ทำให้ทราบข้อมูลที่แท้จริงของเหตุการณ์หรือสิ่งต่าง ๆ ที่เกิดขึ้น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08306" y="2401245"/>
            <a:ext cx="2456642" cy="787035"/>
          </a:xfrm>
          <a:prstGeom prst="roundRect">
            <a:avLst/>
          </a:prstGeom>
          <a:solidFill>
            <a:srgbClr val="C6D5EC"/>
          </a:solidFill>
          <a:ln w="381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ใช้วางแผนการดำเนินงาน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620905" y="4154474"/>
            <a:ext cx="2456642" cy="787035"/>
          </a:xfrm>
          <a:prstGeom prst="roundRect">
            <a:avLst/>
          </a:prstGeom>
          <a:solidFill>
            <a:srgbClr val="FEDFC2"/>
          </a:solidFill>
          <a:ln w="381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ใช้ประกอบการตัดสินใจ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108306" y="4098595"/>
            <a:ext cx="2631062" cy="842914"/>
          </a:xfrm>
          <a:prstGeom prst="roundRect">
            <a:avLst/>
          </a:prstGeom>
          <a:solidFill>
            <a:srgbClr val="C9E6E1"/>
          </a:solidFill>
          <a:ln w="38100">
            <a:solidFill>
              <a:srgbClr val="FDB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ลดความซ้ำซ้อน</a:t>
            </a:r>
            <a:b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ในการบริหารจัดการต่าง ๆ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4" name="Elbow Connector 13"/>
          <p:cNvCxnSpPr>
            <a:stCxn id="9" idx="3"/>
            <a:endCxn id="8" idx="2"/>
          </p:cNvCxnSpPr>
          <p:nvPr/>
        </p:nvCxnSpPr>
        <p:spPr>
          <a:xfrm>
            <a:off x="4077547" y="2904512"/>
            <a:ext cx="1075441" cy="864793"/>
          </a:xfrm>
          <a:prstGeom prst="bentConnector3">
            <a:avLst/>
          </a:prstGeom>
          <a:ln w="38100">
            <a:solidFill>
              <a:srgbClr val="FDB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11" idx="3"/>
            <a:endCxn id="8" idx="2"/>
          </p:cNvCxnSpPr>
          <p:nvPr/>
        </p:nvCxnSpPr>
        <p:spPr>
          <a:xfrm flipV="1">
            <a:off x="4077547" y="3769305"/>
            <a:ext cx="1075441" cy="778687"/>
          </a:xfrm>
          <a:prstGeom prst="bentConnector3">
            <a:avLst/>
          </a:prstGeom>
          <a:ln w="38100">
            <a:solidFill>
              <a:srgbClr val="FDB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8" idx="6"/>
            <a:endCxn id="10" idx="1"/>
          </p:cNvCxnSpPr>
          <p:nvPr/>
        </p:nvCxnSpPr>
        <p:spPr>
          <a:xfrm flipV="1">
            <a:off x="7036789" y="2794763"/>
            <a:ext cx="1071517" cy="974542"/>
          </a:xfrm>
          <a:prstGeom prst="bentConnector3">
            <a:avLst>
              <a:gd name="adj1" fmla="val 50000"/>
            </a:avLst>
          </a:prstGeom>
          <a:ln w="38100">
            <a:solidFill>
              <a:srgbClr val="FDB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8" idx="6"/>
            <a:endCxn id="12" idx="1"/>
          </p:cNvCxnSpPr>
          <p:nvPr/>
        </p:nvCxnSpPr>
        <p:spPr>
          <a:xfrm>
            <a:off x="7036789" y="3769305"/>
            <a:ext cx="1071517" cy="750747"/>
          </a:xfrm>
          <a:prstGeom prst="bentConnector3">
            <a:avLst>
              <a:gd name="adj1" fmla="val 50000"/>
            </a:avLst>
          </a:prstGeom>
          <a:ln w="38100">
            <a:solidFill>
              <a:srgbClr val="FDB1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68802"/>
      </p:ext>
    </p:extLst>
  </p:cSld>
  <p:clrMapOvr>
    <a:masterClrMapping/>
  </p:clrMapOvr>
  <p:transition spd="slow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คลิกเมาส์ตรงตำแหน่งคำว่า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 เพื่อ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เพิ่มชื่อเรื่อง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แล้วพิมพ์หัวข้อที่ต้องการ เช่น พิมพ์คำว่า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“ผลไม้ของฉัน” ดังภาพ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4938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โปรแกรมส่วนใหญ่จะสามารถปรับขนาดตัวอักษรและแต่งสีตัวอักษรได้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79" y="2143948"/>
            <a:ext cx="5294468" cy="3071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972" y="2143947"/>
            <a:ext cx="5307331" cy="307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73535"/>
      </p:ext>
    </p:extLst>
  </p:cSld>
  <p:clrMapOvr>
    <a:masterClrMapping/>
  </p:clrMapOvr>
  <p:transition spd="slow">
    <p:wheel spokes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สามารถคลิกเมาส์แล้วพิมพ์ข้อมูลรายการต่าง ๆ เพิ่มได้และจัดลักษณะรูปแบบตัวอักษรได้เช่นกัน ดังภาพ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5129028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โปรแกรมสามารถแทรกภาพได้โดยคลิกเมาส์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ที่เมนูแทรกแล้วเลือก          จะปรากฏตำแหน่ง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05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105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ที่เก็บภาพขึ้นมา โดยจะเลือกจากภาพที่เก็บไว้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ในเครื่องคอมพิวเตอร์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21" y="2460205"/>
            <a:ext cx="5323489" cy="30715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729" y="2218981"/>
            <a:ext cx="5364969" cy="3312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481" y="661344"/>
            <a:ext cx="465463" cy="67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46332"/>
      </p:ext>
    </p:extLst>
  </p:cSld>
  <p:clrMapOvr>
    <a:masterClrMapping/>
  </p:clrMapOvr>
  <p:transition spd="slow">
    <p:wheel spokes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5079" y="252066"/>
            <a:ext cx="5264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เมื่อเข้าไปยังตำแหน่งที่เก็บไฟล์แล้ว เลือกไฟล์ภาพ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ที่ต้องการแล้วคลิกเมาส์ที่ปุ่ม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4319" y="252066"/>
            <a:ext cx="4938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ภาพจะถูกนำเข้ามายังโปรแกรม และสามารถ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ปรับขนาดภาพ ปรับตำแหน่งภาพได้อีกด้วย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จากนั้นนำเสนอข้อมูลโดยคลิกเมาส์ที่ปุ่ม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871" y="729119"/>
            <a:ext cx="1122987" cy="338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89" y="2364542"/>
            <a:ext cx="4647572" cy="3167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5691" y="1067708"/>
            <a:ext cx="488400" cy="4838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681" y="2364542"/>
            <a:ext cx="5477213" cy="31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50953"/>
      </p:ext>
    </p:extLst>
  </p:cSld>
  <p:clrMapOvr>
    <a:masterClrMapping/>
  </p:clrMapOvr>
  <p:transition spd="slow">
    <p:wheel spokes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 4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589963"/>
            <a:ext cx="4247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สิ่งประดิษฐ์ที่ฉันชอบ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634" y="1935320"/>
            <a:ext cx="10842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นักเรียนค้นหาภาพสิ่งประดิษฐ์ อาจเป็นของเล่น เครื่องบิน หรือ สิ่งประดิษฐ์อื่น ๆ ที่นักเรียนสนใจ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 5 ชนิด จากนั้นใช้โปรแกรมนำเสนอในการนำเสนอภาพ ชื่อสิ่งประดิษฐ์และข้อมูล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ที่เกี่ยวกับสิ่งประดิษฐ์นั้น</a:t>
            </a:r>
          </a:p>
        </p:txBody>
      </p:sp>
    </p:spTree>
    <p:extLst>
      <p:ext uri="{BB962C8B-B14F-4D97-AF65-F5344CB8AC3E}">
        <p14:creationId xmlns:p14="http://schemas.microsoft.com/office/powerpoint/2010/main" val="2612033737"/>
      </p:ext>
    </p:extLst>
  </p:cSld>
  <p:clrMapOvr>
    <a:masterClrMapping/>
  </p:clrMapOvr>
  <p:transition spd="slow">
    <p:wheel spokes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8297694" y="2185661"/>
            <a:ext cx="3646608" cy="2004753"/>
          </a:xfrm>
          <a:prstGeom prst="wedgeRoundRectCallout">
            <a:avLst>
              <a:gd name="adj1" fmla="val 32078"/>
              <a:gd name="adj2" fmla="val 8227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137" y="418823"/>
            <a:ext cx="8212975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214" y="1769371"/>
            <a:ext cx="76225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ถ้าต้องการพิมพ์ป้ายรายการอาหารควรใช้โปรแกรม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จะเหมาะสมที่สุด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โปรแกรมวาดภาพกราฟิก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ไมโครซอฟต์ออฟฟิศเวิร์ด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ไมโครซอฟต์ออฟฟิศเอกซ์เซล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ไมโครซอฟต์ออฟฟิศเพาเวอร์พอยต์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9771" y="1205079"/>
            <a:ext cx="73837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r>
              <a:rPr lang="th-TH" sz="40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 การ</a:t>
            </a:r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ใช้ซอฟต์แวร์นำเสนอข้อมูล</a:t>
            </a:r>
            <a:endParaRPr lang="en-US" sz="4000" b="1" dirty="0">
              <a:solidFill>
                <a:srgbClr val="7D95D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729137" y="430015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36707" y="2280096"/>
            <a:ext cx="32300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เพราะโปรแกรมไมโครซอฟต์ออฟฟิศเวิร์ดใช้กับการพิมพ์ข้อความ เอกสาร ป้าย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634264" y="2170377"/>
            <a:ext cx="4902740" cy="1846502"/>
          </a:xfrm>
          <a:prstGeom prst="wedgeRoundRectCallout">
            <a:avLst>
              <a:gd name="adj1" fmla="val 39389"/>
              <a:gd name="adj2" fmla="val 876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9" y="745344"/>
            <a:ext cx="949811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วิธีใดเหมาะสมที่สุดเกี่ยวกับการรวบรวมข้อมูลวันเกิดเพื่อนอย่าง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รวดเร็ว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สังเกต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สอบถาม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เปรียบเทียบ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ค้นหา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จากประวัตินักเรียน </a:t>
            </a:r>
          </a:p>
        </p:txBody>
      </p:sp>
      <p:sp>
        <p:nvSpPr>
          <p:cNvPr id="9" name="Oval 8"/>
          <p:cNvSpPr/>
          <p:nvPr/>
        </p:nvSpPr>
        <p:spPr>
          <a:xfrm>
            <a:off x="1097546" y="3149970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2001" y="2361689"/>
            <a:ext cx="47300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เพราะการสอบถามจากเจ้าของข้อมูล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โดยตรง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ได้ข้อมูล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ที่รวดเร็ว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และถูกต้อง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5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5259027" y="2943725"/>
            <a:ext cx="5652182" cy="1809458"/>
          </a:xfrm>
          <a:prstGeom prst="wedgeRoundRectCallout">
            <a:avLst>
              <a:gd name="adj1" fmla="val 40054"/>
              <a:gd name="adj2" fmla="val 932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1416" y="581827"/>
            <a:ext cx="7199407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ถ้าต้องการข้อมูลเกี่ยวกับการแต่งกายประจำท้องถิ่น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คิดว่าข้อมูลจากแหล่งใดน่าเชื่อถือ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ข้อมูลจากเว็บไซต์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จากวารสาร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จากปราชญ์ชาวบ้าน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จากการสังเกตในพื้นที่นั้น ๆ </a:t>
            </a:r>
          </a:p>
        </p:txBody>
      </p:sp>
      <p:sp>
        <p:nvSpPr>
          <p:cNvPr id="9" name="Oval 8"/>
          <p:cNvSpPr/>
          <p:nvPr/>
        </p:nvSpPr>
        <p:spPr>
          <a:xfrm>
            <a:off x="731676" y="450286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5192" y="2970756"/>
            <a:ext cx="53598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เพราะข้อมูลจากปราชญ์ชาวบ้านเป็นข้อมูลที่ได้โดยตรงจากผู้เชี่ยวชาญในเรื่องนั้น ๆ และเป็น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ไม่บิดเบือน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1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1074204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ถ้ามีข้อมูลจำนวนมากหลาย ๆ ประเภท นักเรียนควรเริ่มรวบรวมข้อมูลลักษณะ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บันทึกเป็นตาราง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ภาพในการแยกประเภท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สีแยกประเภทของข้อมูล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เป็นไฟล์ ไฟล์ละประเภท </a:t>
            </a:r>
          </a:p>
        </p:txBody>
      </p:sp>
      <p:sp>
        <p:nvSpPr>
          <p:cNvPr id="9" name="Oval 8"/>
          <p:cNvSpPr/>
          <p:nvPr/>
        </p:nvSpPr>
        <p:spPr>
          <a:xfrm>
            <a:off x="1120486" y="2179959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401798" y="2096372"/>
            <a:ext cx="5351083" cy="1862785"/>
          </a:xfrm>
          <a:prstGeom prst="wedgeRoundRectCallout">
            <a:avLst>
              <a:gd name="adj1" fmla="val 42327"/>
              <a:gd name="adj2" fmla="val 927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4448" y="2166425"/>
            <a:ext cx="46857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เพราะการบันทึกข้อมูลจำนวนมากเป็น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ทำให้แบ่งแยกประเภทข้อมูลได้ชัดเจน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ทำข้อมูลให้เป็นสารสนเทศได้ง่าย</a:t>
            </a:r>
          </a:p>
        </p:txBody>
      </p:sp>
    </p:spTree>
    <p:extLst>
      <p:ext uri="{BB962C8B-B14F-4D97-AF65-F5344CB8AC3E}">
        <p14:creationId xmlns:p14="http://schemas.microsoft.com/office/powerpoint/2010/main" val="226255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ข้อมูลที่ต้องการคำนวณควรเลือกใช้ซอฟต์แวร์ใดจึงจะเหมาะ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Windows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Office Word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Office Excel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Office PowerPoint </a:t>
            </a:r>
          </a:p>
        </p:txBody>
      </p:sp>
      <p:sp>
        <p:nvSpPr>
          <p:cNvPr id="9" name="Oval 8"/>
          <p:cNvSpPr/>
          <p:nvPr/>
        </p:nvSpPr>
        <p:spPr>
          <a:xfrm>
            <a:off x="1120176" y="4119066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73174" y="2062264"/>
            <a:ext cx="5036688" cy="1744965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6911" y="2201637"/>
            <a:ext cx="46854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Office Excel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เป็นโปรแกรมที่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ใช้สำหรับการคำนวณต่าง ๆ</a:t>
            </a:r>
          </a:p>
        </p:txBody>
      </p:sp>
    </p:spTree>
    <p:extLst>
      <p:ext uri="{BB962C8B-B14F-4D97-AF65-F5344CB8AC3E}">
        <p14:creationId xmlns:p14="http://schemas.microsoft.com/office/powerpoint/2010/main" val="138226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7759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6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ถ้าต้องการนำเสนอข้อมูลในลักษณะมัลติมีเดียควรเลือกใช้ซอฟต์แวร์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จึง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จะเหมาะ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ที่สุด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Paint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Office Word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Office Excel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Office PowerPoint </a:t>
            </a:r>
          </a:p>
        </p:txBody>
      </p:sp>
      <p:sp>
        <p:nvSpPr>
          <p:cNvPr id="9" name="Oval 8"/>
          <p:cNvSpPr/>
          <p:nvPr/>
        </p:nvSpPr>
        <p:spPr>
          <a:xfrm>
            <a:off x="1114262" y="562074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92630" y="1756756"/>
            <a:ext cx="5017232" cy="2182945"/>
          </a:xfrm>
          <a:prstGeom prst="wedgeRoundRectCallout">
            <a:avLst>
              <a:gd name="adj1" fmla="val 38282"/>
              <a:gd name="adj2" fmla="val 9142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1442" y="1897201"/>
            <a:ext cx="45830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Office PowerPoint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โปรแกรมนำเสนอสามารถนำเสนอ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แบบมัลติมีเดียหรือภาพเคลื่อนไหวได้</a:t>
            </a:r>
          </a:p>
        </p:txBody>
      </p:sp>
    </p:spTree>
    <p:extLst>
      <p:ext uri="{BB962C8B-B14F-4D97-AF65-F5344CB8AC3E}">
        <p14:creationId xmlns:p14="http://schemas.microsoft.com/office/powerpoint/2010/main" val="40592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554513" y="357509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B9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405538" y="357510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4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4287" y="436303"/>
            <a:ext cx="404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1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การรวบรวมข้อมูล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460639"/>
            <a:ext cx="591669" cy="471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786" y="1192202"/>
            <a:ext cx="7881036" cy="5338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513" y="1330076"/>
            <a:ext cx="43984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ถ้าเราต้องการที่จะทราบข้อมูล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จำนวนมะม่วง สามารถทำได้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โดยการนับ จากนั้นนำข้อมูล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ทั้งหมดมารวมกัน</a:t>
            </a:r>
          </a:p>
        </p:txBody>
      </p:sp>
    </p:spTree>
    <p:extLst>
      <p:ext uri="{BB962C8B-B14F-4D97-AF65-F5344CB8AC3E}">
        <p14:creationId xmlns:p14="http://schemas.microsoft.com/office/powerpoint/2010/main" val="1832713522"/>
      </p:ext>
    </p:extLst>
  </p:cSld>
  <p:clrMapOvr>
    <a:masterClrMapping/>
  </p:clrMapOvr>
  <p:transition spd="slow">
    <p:wheel spokes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745344"/>
            <a:ext cx="1064768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โปรแกรมตารางการทำงาน ถ้าต้องการใช้สูตรคำนวณควรเริ่ม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ด้วยเครื่องหมาย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 =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+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–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x </a:t>
            </a:r>
          </a:p>
        </p:txBody>
      </p:sp>
      <p:sp>
        <p:nvSpPr>
          <p:cNvPr id="9" name="Oval 8"/>
          <p:cNvSpPr/>
          <p:nvPr/>
        </p:nvSpPr>
        <p:spPr>
          <a:xfrm>
            <a:off x="1110566" y="217698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138153" y="2081719"/>
            <a:ext cx="5671226" cy="1828800"/>
          </a:xfrm>
          <a:prstGeom prst="wedgeRoundRectCallout">
            <a:avLst>
              <a:gd name="adj1" fmla="val 39794"/>
              <a:gd name="adj2" fmla="val 941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8621" y="2225009"/>
            <a:ext cx="5194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เครื่องหมาย = จะใช้ในการคำนวณ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 ๆ เช่น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บวก ลบ คูณ หาร</a:t>
            </a:r>
          </a:p>
        </p:txBody>
      </p:sp>
    </p:spTree>
    <p:extLst>
      <p:ext uri="{BB962C8B-B14F-4D97-AF65-F5344CB8AC3E}">
        <p14:creationId xmlns:p14="http://schemas.microsoft.com/office/powerpoint/2010/main" val="239760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8"/>
            </a:pP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การใช้ซอฟต์แวร์ในการทำงาน ถ้าต้องการบันทึกไฟล์ไว้เป็นชื่อใหม่ควรใช้คำสั่งบันทึกแบบ</a:t>
            </a:r>
            <a:r>
              <a:rPr lang="th-TH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Open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Exit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Save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Save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as </a:t>
            </a:r>
          </a:p>
        </p:txBody>
      </p:sp>
      <p:sp>
        <p:nvSpPr>
          <p:cNvPr id="9" name="Oval 8"/>
          <p:cNvSpPr/>
          <p:nvPr/>
        </p:nvSpPr>
        <p:spPr>
          <a:xfrm>
            <a:off x="1142953" y="457324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264613" y="2470825"/>
            <a:ext cx="5445249" cy="1838527"/>
          </a:xfrm>
          <a:prstGeom prst="wedgeRoundRectCallout">
            <a:avLst>
              <a:gd name="adj1" fmla="val 37847"/>
              <a:gd name="adj2" fmla="val 734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5490" y="2482074"/>
            <a:ext cx="4283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เพราะคำสั่ง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Save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as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เป็นการบันทึก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ชื่อใหม่แต่คำสั่ง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Save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เดิมที่มีอยู่</a:t>
            </a:r>
          </a:p>
        </p:txBody>
      </p:sp>
    </p:spTree>
    <p:extLst>
      <p:ext uri="{BB962C8B-B14F-4D97-AF65-F5344CB8AC3E}">
        <p14:creationId xmlns:p14="http://schemas.microsoft.com/office/powerpoint/2010/main" val="3017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การพิมพ์รายงานและตกแต่งภาพให้สวยงามควรเลือกใช้ซอฟต์แวร์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Paint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Office Word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Office Excel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Office PowerPoint </a:t>
            </a:r>
          </a:p>
        </p:txBody>
      </p:sp>
      <p:sp>
        <p:nvSpPr>
          <p:cNvPr id="9" name="Oval 8"/>
          <p:cNvSpPr/>
          <p:nvPr/>
        </p:nvSpPr>
        <p:spPr>
          <a:xfrm>
            <a:off x="1143310" y="317941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021421" y="2305396"/>
            <a:ext cx="5768502" cy="1838587"/>
          </a:xfrm>
          <a:prstGeom prst="wedgeRoundRectCallout">
            <a:avLst>
              <a:gd name="adj1" fmla="val 38211"/>
              <a:gd name="adj2" fmla="val 842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4276" y="2329666"/>
            <a:ext cx="53404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Microsoft Office Word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ใช้พิมพ์รายงาน สามารถตกแต่ง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แทรกภาพได้</a:t>
            </a:r>
          </a:p>
        </p:txBody>
      </p:sp>
    </p:spTree>
    <p:extLst>
      <p:ext uri="{BB962C8B-B14F-4D97-AF65-F5344CB8AC3E}">
        <p14:creationId xmlns:p14="http://schemas.microsoft.com/office/powerpoint/2010/main" val="27800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8" y="745344"/>
            <a:ext cx="109526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การสร้างตารางในการทำงานจะสร้างเส้นตารางด้วยการเลือกรูปแบบ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เลือกขนาดเส้นขอบ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รูปแบบวาดเส้น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ลักษณะเส้นขอบ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รูปแบบข้อความ </a:t>
            </a:r>
          </a:p>
        </p:txBody>
      </p:sp>
      <p:sp>
        <p:nvSpPr>
          <p:cNvPr id="9" name="Oval 8"/>
          <p:cNvSpPr/>
          <p:nvPr/>
        </p:nvSpPr>
        <p:spPr>
          <a:xfrm>
            <a:off x="1121222" y="410512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4980562" y="2061978"/>
            <a:ext cx="7042673" cy="1760992"/>
          </a:xfrm>
          <a:prstGeom prst="wedgeRoundRectCallout">
            <a:avLst>
              <a:gd name="adj1" fmla="val 36750"/>
              <a:gd name="adj2" fmla="val 941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8666" y="2034203"/>
            <a:ext cx="60776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เพราะถ้าต้องการสร้างเส้นตารางในโปรแกรมตาราง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จะต้อง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เลือกลักษณะเส้นขอบ โดยจะมีเส้นขอบรูปแบบต่าง ๆ 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ให้เลือก</a:t>
            </a:r>
          </a:p>
        </p:txBody>
      </p:sp>
    </p:spTree>
    <p:extLst>
      <p:ext uri="{BB962C8B-B14F-4D97-AF65-F5344CB8AC3E}">
        <p14:creationId xmlns:p14="http://schemas.microsoft.com/office/powerpoint/2010/main" val="23724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554513" y="357509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B9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405538" y="357510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4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4287" y="436303"/>
            <a:ext cx="467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1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การรวบรวมข้อมูล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460639"/>
            <a:ext cx="591669" cy="471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513" y="1330076"/>
            <a:ext cx="1083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เราต้องการเรียงตะกร้ามะม่วง โดยเริ่มจากตะกร้าที่มีจำนวนมะม่วงมากที่สุดทำได้ ดังนี้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590" y="2908326"/>
            <a:ext cx="1945178" cy="2011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27" y="2908326"/>
            <a:ext cx="1919000" cy="201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85" y="2908326"/>
            <a:ext cx="1900844" cy="20116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26" y="2908326"/>
            <a:ext cx="2006123" cy="20116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608" y="2908326"/>
            <a:ext cx="2006123" cy="201168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52479" y="5286579"/>
            <a:ext cx="1464415" cy="645387"/>
            <a:chOff x="952479" y="5286579"/>
            <a:chExt cx="1464415" cy="645387"/>
          </a:xfrm>
        </p:grpSpPr>
        <p:sp>
          <p:nvSpPr>
            <p:cNvPr id="15" name="Rounded Rectangle 14"/>
            <p:cNvSpPr/>
            <p:nvPr/>
          </p:nvSpPr>
          <p:spPr>
            <a:xfrm>
              <a:off x="952479" y="5286579"/>
              <a:ext cx="1464415" cy="645387"/>
            </a:xfrm>
            <a:prstGeom prst="roundRect">
              <a:avLst>
                <a:gd name="adj" fmla="val 35842"/>
              </a:avLst>
            </a:prstGeom>
            <a:solidFill>
              <a:srgbClr val="BAD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5132" y="5347662"/>
              <a:ext cx="12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ตะกร้าที่ 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41461" y="5286579"/>
            <a:ext cx="1464415" cy="645387"/>
            <a:chOff x="952479" y="5286579"/>
            <a:chExt cx="1464415" cy="645387"/>
          </a:xfrm>
        </p:grpSpPr>
        <p:sp>
          <p:nvSpPr>
            <p:cNvPr id="20" name="Rounded Rectangle 19"/>
            <p:cNvSpPr/>
            <p:nvPr/>
          </p:nvSpPr>
          <p:spPr>
            <a:xfrm>
              <a:off x="952479" y="5286579"/>
              <a:ext cx="1464415" cy="645387"/>
            </a:xfrm>
            <a:prstGeom prst="roundRect">
              <a:avLst>
                <a:gd name="adj" fmla="val 35842"/>
              </a:avLst>
            </a:prstGeom>
            <a:solidFill>
              <a:srgbClr val="BAD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75132" y="5347662"/>
              <a:ext cx="12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ตะกร้าที่ 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499971" y="5286578"/>
            <a:ext cx="1464415" cy="645387"/>
            <a:chOff x="952479" y="5286579"/>
            <a:chExt cx="1464415" cy="645387"/>
          </a:xfrm>
        </p:grpSpPr>
        <p:sp>
          <p:nvSpPr>
            <p:cNvPr id="23" name="Rounded Rectangle 22"/>
            <p:cNvSpPr/>
            <p:nvPr/>
          </p:nvSpPr>
          <p:spPr>
            <a:xfrm>
              <a:off x="952479" y="5286579"/>
              <a:ext cx="1464415" cy="645387"/>
            </a:xfrm>
            <a:prstGeom prst="roundRect">
              <a:avLst>
                <a:gd name="adj" fmla="val 35842"/>
              </a:avLst>
            </a:prstGeom>
            <a:solidFill>
              <a:srgbClr val="BAD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75132" y="5347662"/>
              <a:ext cx="12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ตะกร้าที่ 1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714919" y="5286578"/>
            <a:ext cx="1464415" cy="645387"/>
            <a:chOff x="952479" y="5286579"/>
            <a:chExt cx="1464415" cy="645387"/>
          </a:xfrm>
        </p:grpSpPr>
        <p:sp>
          <p:nvSpPr>
            <p:cNvPr id="26" name="Rounded Rectangle 25"/>
            <p:cNvSpPr/>
            <p:nvPr/>
          </p:nvSpPr>
          <p:spPr>
            <a:xfrm>
              <a:off x="952479" y="5286579"/>
              <a:ext cx="1464415" cy="645387"/>
            </a:xfrm>
            <a:prstGeom prst="roundRect">
              <a:avLst>
                <a:gd name="adj" fmla="val 35842"/>
              </a:avLst>
            </a:prstGeom>
            <a:solidFill>
              <a:srgbClr val="BAD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5132" y="5347662"/>
              <a:ext cx="12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ตะกร้าที่ 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907699" y="5286578"/>
            <a:ext cx="1464415" cy="645387"/>
            <a:chOff x="952479" y="5286579"/>
            <a:chExt cx="1464415" cy="645387"/>
          </a:xfrm>
        </p:grpSpPr>
        <p:sp>
          <p:nvSpPr>
            <p:cNvPr id="29" name="Rounded Rectangle 28"/>
            <p:cNvSpPr/>
            <p:nvPr/>
          </p:nvSpPr>
          <p:spPr>
            <a:xfrm>
              <a:off x="952479" y="5286579"/>
              <a:ext cx="1464415" cy="645387"/>
            </a:xfrm>
            <a:prstGeom prst="roundRect">
              <a:avLst>
                <a:gd name="adj" fmla="val 35842"/>
              </a:avLst>
            </a:prstGeom>
            <a:solidFill>
              <a:srgbClr val="BAD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75132" y="5347662"/>
              <a:ext cx="12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ตะกร้าที่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2857708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554513" y="357509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B9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405538" y="357510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4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4287" y="436303"/>
            <a:ext cx="467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1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การรวบรวมข้อมูล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460639"/>
            <a:ext cx="591669" cy="471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513" y="1330076"/>
            <a:ext cx="10837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นักเรียนนำมะม่วงในตะกร้าที่ 2 มาพิจารณาแต่ละลูกจะพบว่ามีขนาดและน้ำหนักไม่เท่ากัน เราอาจแบ่ง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มะม่วง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 กลุ่ม โดยแบ่งเป็นกลุ่มลูกใหญ่และกลุ่มลูกเล็กได้ ดังนี้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35" y="2832698"/>
            <a:ext cx="1900844" cy="201168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349449" y="5210950"/>
            <a:ext cx="1464415" cy="645387"/>
            <a:chOff x="952479" y="5286579"/>
            <a:chExt cx="1464415" cy="645387"/>
          </a:xfrm>
        </p:grpSpPr>
        <p:sp>
          <p:nvSpPr>
            <p:cNvPr id="29" name="Rounded Rectangle 28"/>
            <p:cNvSpPr/>
            <p:nvPr/>
          </p:nvSpPr>
          <p:spPr>
            <a:xfrm>
              <a:off x="952479" y="5286579"/>
              <a:ext cx="1464415" cy="645387"/>
            </a:xfrm>
            <a:prstGeom prst="roundRect">
              <a:avLst>
                <a:gd name="adj" fmla="val 35842"/>
              </a:avLst>
            </a:prstGeom>
            <a:solidFill>
              <a:srgbClr val="BAD5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75132" y="5347662"/>
              <a:ext cx="125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ตะกร้าที่ 2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52" y="3189691"/>
            <a:ext cx="2258937" cy="16628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456" y="3462464"/>
            <a:ext cx="2279377" cy="111734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83316" y="5272033"/>
            <a:ext cx="200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กลุ่มลูกใหญ่ 4 ลูก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770012" y="5272033"/>
            <a:ext cx="2112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กลุ่มลูกเล็กมี 6 ลูก</a:t>
            </a:r>
          </a:p>
        </p:txBody>
      </p:sp>
    </p:spTree>
    <p:extLst>
      <p:ext uri="{BB962C8B-B14F-4D97-AF65-F5344CB8AC3E}">
        <p14:creationId xmlns:p14="http://schemas.microsoft.com/office/powerpoint/2010/main" val="3253920819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554513" y="357509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9B94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405538" y="357510"/>
            <a:ext cx="1633298" cy="65666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4A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4287" y="436303"/>
            <a:ext cx="4672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ตัวอย่างที่ 1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การรวบรวมข้อมูล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460639"/>
            <a:ext cx="591669" cy="471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4513" y="1199448"/>
            <a:ext cx="10837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การเก็บรวบรวมข้อมูลนั้นจะต้องกำหนดหัวข้อว่าจะเก็บข้อมูลเกี่ยวกับอะไร และเตรียมอุปกรณ์ต่าง ๆ สำหรับ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จดบันทึก แหล่งข้อมูลแหล่งเดียวกันอาจมีหัวข้อต่างกัน ขึ้นอยู่กับเรื่องที่สนใจ จากตัวอย่างที่ผ่านมานักเรียน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มีมะม่วงอยู่จำนวนมาก นักเรียนต้องการข้อมูลมะม่วงแต่ละตะกร้า และจำนวนมะม่วงทั้งหมด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4513" y="2962225"/>
            <a:ext cx="50693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การรวบรวมข้อมูลนั้น ถ้าเรามีวิธีบันทึกที่ดี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จะทำให้ค้นหาข้อมูลนั้นง่ายขึ้น เช่น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นักเรียนเก็บข้อมูลมะม่วง 5 ตะกร้า 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นักเรียนอาจจดบันทึกข้อมูลเป็นตารางได้ ดังนี้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553698"/>
              </p:ext>
            </p:extLst>
          </p:nvPr>
        </p:nvGraphicFramePr>
        <p:xfrm>
          <a:off x="7212070" y="2976956"/>
          <a:ext cx="3093838" cy="3355333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6919">
                  <a:extLst>
                    <a:ext uri="{9D8B030D-6E8A-4147-A177-3AD203B41FA5}">
                      <a16:colId xmlns:a16="http://schemas.microsoft.com/office/drawing/2014/main" xmlns="" val="1597732743"/>
                    </a:ext>
                  </a:extLst>
                </a:gridCol>
                <a:gridCol w="1546919">
                  <a:extLst>
                    <a:ext uri="{9D8B030D-6E8A-4147-A177-3AD203B41FA5}">
                      <a16:colId xmlns:a16="http://schemas.microsoft.com/office/drawing/2014/main" xmlns="" val="4270421404"/>
                    </a:ext>
                  </a:extLst>
                </a:gridCol>
              </a:tblGrid>
              <a:tr h="612133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ตะกร้า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AF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จำนวน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AF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717081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12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72005334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2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10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5437629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3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11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71663651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4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13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6282828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5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14</a:t>
                      </a:r>
                      <a:endParaRPr lang="en-US" sz="2400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8857277"/>
                  </a:ext>
                </a:extLst>
              </a:tr>
              <a:tr h="419308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รวม</a:t>
                      </a:r>
                      <a:endParaRPr lang="en-US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 New" panose="020B0500040200020003" pitchFamily="34" charset="-34"/>
                          <a:cs typeface="TH Sarabun New" panose="020B0500040200020003" pitchFamily="34" charset="-34"/>
                        </a:rPr>
                        <a:t>60</a:t>
                      </a:r>
                      <a:endParaRPr lang="en-US" sz="2400" b="1" dirty="0">
                        <a:latin typeface="TH Sarabun New" panose="020B0500040200020003" pitchFamily="34" charset="-34"/>
                        <a:cs typeface="TH Sarabun New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016765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15" y="5182539"/>
            <a:ext cx="2279377" cy="11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90810"/>
      </p:ext>
    </p:extLst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8936</TotalTime>
  <Words>2382</Words>
  <Application>Microsoft Office PowerPoint</Application>
  <PresentationFormat>Custom</PresentationFormat>
  <Paragraphs>407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2" baseType="lpstr">
      <vt:lpstr>Arial</vt:lpstr>
      <vt:lpstr>Angsana New</vt:lpstr>
      <vt:lpstr>Calibri</vt:lpstr>
      <vt:lpstr>Wingdings</vt:lpstr>
      <vt:lpstr>Calibri Light</vt:lpstr>
      <vt:lpstr>TH Sarabun New</vt:lpstr>
      <vt:lpstr>Browallia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362</cp:revision>
  <dcterms:created xsi:type="dcterms:W3CDTF">2019-08-18T07:31:36Z</dcterms:created>
  <dcterms:modified xsi:type="dcterms:W3CDTF">2020-03-04T07:31:56Z</dcterms:modified>
</cp:coreProperties>
</file>