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439" r:id="rId14"/>
    <p:sldId id="271" r:id="rId15"/>
    <p:sldId id="272" r:id="rId16"/>
    <p:sldId id="273" r:id="rId17"/>
    <p:sldId id="275" r:id="rId18"/>
    <p:sldId id="276" r:id="rId19"/>
    <p:sldId id="277" r:id="rId20"/>
    <p:sldId id="274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399" r:id="rId31"/>
  </p:sldIdLst>
  <p:sldSz cx="12192000" cy="6858000"/>
  <p:notesSz cx="6858000" cy="9144000"/>
  <p:embeddedFontLst>
    <p:embeddedFont>
      <p:font typeface="Angsana New" pitchFamily="18" charset="-34"/>
      <p:regular r:id="rId33"/>
      <p:bold r:id="rId34"/>
      <p:italic r:id="rId35"/>
      <p:boldItalic r:id="rId36"/>
    </p:embeddedFont>
    <p:embeddedFont>
      <p:font typeface="TH Sarabun New" pitchFamily="34" charset="-34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Browallia New" pitchFamily="34" charset="-34"/>
      <p:regular r:id="rId45"/>
      <p:bold r:id="rId46"/>
      <p:italic r:id="rId47"/>
      <p:boldItalic r:id="rId48"/>
    </p:embeddedFont>
    <p:embeddedFont>
      <p:font typeface="Calibri Light" pitchFamily="34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14E37"/>
    <a:srgbClr val="EEC689"/>
    <a:srgbClr val="F9E9D2"/>
    <a:srgbClr val="FF5DAF"/>
    <a:srgbClr val="F69B81"/>
    <a:srgbClr val="82B951"/>
    <a:srgbClr val="BDA7CD"/>
    <a:srgbClr val="F0CA8C"/>
    <a:srgbClr val="8CC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 smtClean="0"/>
              <a:t>เทคโนโลยี (วิทยาการคำนวณ) ชั้นประถมศึกษาปีที่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dirty="0" smtClean="0"/>
              <a:t>เทคโนโลยี (วิทยาการคำนวณ) ชั้นประถมศึกษาปีที่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jpeg"/><Relationship Id="rId7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9.jpeg"/><Relationship Id="rId7" Type="http://schemas.openxmlformats.org/officeDocument/2006/relationships/image" Target="../media/image4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5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3111"/>
            <a:ext cx="2534056" cy="3044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571" y="3594308"/>
            <a:ext cx="2470244" cy="32636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608917"/>
            <a:ext cx="8056418" cy="1536367"/>
          </a:xfrm>
          <a:prstGeom prst="rect">
            <a:avLst/>
          </a:prstGeom>
          <a:solidFill>
            <a:srgbClr val="EE2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444" y="2867451"/>
            <a:ext cx="77620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2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เทคโนโลยี (วิทยาการคำนวณ)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102" y="2363755"/>
            <a:ext cx="4227898" cy="4494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608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37733" y="4258280"/>
            <a:ext cx="15868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1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๕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95661" y="4387332"/>
            <a:ext cx="3049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ชั้นประถมศึกษาปีที่</a:t>
            </a:r>
          </a:p>
        </p:txBody>
      </p:sp>
      <p:pic>
        <p:nvPicPr>
          <p:cNvPr id="11266" name="Picture 2" descr="http://www.iadth.com/image/cache/catalog/Logo/logo-1000-edit-1000x189-1000x1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94" y="1342947"/>
            <a:ext cx="3745206" cy="70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4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2243" y="1114423"/>
            <a:ext cx="1137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วิธีการแก้ปัญหา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คือ การดำเนินการแก้ปัญหาตามแนวทางที่วางไว้ ถ้าพบวิธีการแก้ปัญหาที่เหมาะสมกว่าสามารถเปลี่ยนแปลงวิธีการได้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การแก้ปัญหาอาจทำได้หลายวิธี เช่น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78895" y="2053072"/>
            <a:ext cx="56685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arenR" startAt="2"/>
            </a:pP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ใช้ความสัมพันธ์ของข้อมูลที่มีเหตุผลซึ่งกันและกัน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เป็นการแก้ปัญหาที่มีความซับซ้อนมากขึ้น โดยต้องมีข้อมูลพื้นฐานก่อนเพื่อนำมาวิเคราะห์ สรุปผล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แล้วนำไปแก้ปัญหา</a:t>
            </a:r>
          </a:p>
          <a:p>
            <a:pPr marL="457200" indent="-457200">
              <a:buFont typeface="+mj-lt"/>
              <a:buAutoNum type="arabicPeriod" startAt="3"/>
            </a:pP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808" y="2056593"/>
            <a:ext cx="5269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arenR"/>
            </a:pP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การลองผิดลองถูก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เป็นการแก้ปัญหาง่าย ๆ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ไม่ซับซ้อน เช่น การเล่นเกมย้ายก้านไม้ขีด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การเล่นเกมตัวต่อ เกมคัดแยกกลุ่มของหนักเบา เกมต่อจิกซอว์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1069" y="3752290"/>
            <a:ext cx="9977118" cy="2705680"/>
            <a:chOff x="1761069" y="3826933"/>
            <a:chExt cx="9977118" cy="2705680"/>
          </a:xfrm>
        </p:grpSpPr>
        <p:sp>
          <p:nvSpPr>
            <p:cNvPr id="15" name="Rounded Rectangle 14"/>
            <p:cNvSpPr/>
            <p:nvPr/>
          </p:nvSpPr>
          <p:spPr>
            <a:xfrm>
              <a:off x="1761069" y="3826933"/>
              <a:ext cx="9977118" cy="2705680"/>
            </a:xfrm>
            <a:prstGeom prst="roundRect">
              <a:avLst>
                <a:gd name="adj" fmla="val 11550"/>
              </a:avLst>
            </a:prstGeom>
            <a:solidFill>
              <a:srgbClr val="F3D9D8"/>
            </a:solidFill>
            <a:ln w="57150">
              <a:solidFill>
                <a:srgbClr val="DF9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1069" y="4394943"/>
              <a:ext cx="43061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 ตัวเลขในช่องว่าง คือตัวเลขอะไร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ถ้า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ทุกแถวในแนวนอนและแนวตั้งต้องมีตัวเลข 1 2 3 4 โดยตัวเลขในแต่ละแถว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ต้องบวกกันแล้วได้ผลลัพธ์ เท่ากับ 10</a:t>
              </a:r>
              <a:endParaRPr lang="th-TH" sz="16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2012" y="4362026"/>
              <a:ext cx="1984587" cy="198458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0644" y="4362026"/>
              <a:ext cx="1984587" cy="198458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084543" y="3964405"/>
              <a:ext cx="641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ปัญหา</a:t>
              </a:r>
              <a:endParaRPr lang="en-US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529011" y="3964405"/>
              <a:ext cx="11160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การแก้ปัญหา</a:t>
              </a:r>
              <a:endParaRPr lang="en-US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530425" y="5083386"/>
              <a:ext cx="532413" cy="443654"/>
            </a:xfrm>
            <a:prstGeom prst="rightArrow">
              <a:avLst>
                <a:gd name="adj1" fmla="val 35000"/>
                <a:gd name="adj2" fmla="val 60178"/>
              </a:avLst>
            </a:prstGeom>
            <a:solidFill>
              <a:srgbClr val="F79B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05308" y="318350"/>
            <a:ext cx="5431162" cy="609788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630" y="361634"/>
            <a:ext cx="539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หลักการแก้ปัญหาโดยทั่วไปมีกระบวนการ ดังนี้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7392" y="363062"/>
            <a:ext cx="10507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arenR" startAt="3"/>
            </a:pP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การขจัด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เป็นการแก้ปัญหาโดยหาความสัมพันธ์ของข้อมูลให้มากที่สุด แล้วพยายามขจัดสิ่งที่ไม่เกี่ยวข้องออกไป จนได้คำตอบที่ต้องการ</a:t>
            </a:r>
          </a:p>
          <a:p>
            <a:pPr marL="457200" indent="-457200">
              <a:buFont typeface="+mj-lt"/>
              <a:buAutoNum type="arabicPeriod" startAt="3"/>
            </a:pP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9113" y="1314025"/>
            <a:ext cx="11333774" cy="5195147"/>
            <a:chOff x="429113" y="1314025"/>
            <a:chExt cx="11333774" cy="5195147"/>
          </a:xfrm>
        </p:grpSpPr>
        <p:sp>
          <p:nvSpPr>
            <p:cNvPr id="24" name="Rounded Rectangle 23"/>
            <p:cNvSpPr/>
            <p:nvPr/>
          </p:nvSpPr>
          <p:spPr>
            <a:xfrm>
              <a:off x="429113" y="1314025"/>
              <a:ext cx="11333774" cy="5195147"/>
            </a:xfrm>
            <a:prstGeom prst="roundRect">
              <a:avLst>
                <a:gd name="adj" fmla="val 11550"/>
              </a:avLst>
            </a:prstGeom>
            <a:solidFill>
              <a:srgbClr val="F3D9D8"/>
            </a:solidFill>
            <a:ln w="57150">
              <a:solidFill>
                <a:srgbClr val="DF9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8520" y="1464774"/>
              <a:ext cx="4727121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 มีนักเรียน 3 คน มด โหน่ง หนุ่ย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แต่ละคนมีของอยู่ 2 อย่าง ที่ไม่ซ้ำกัน คือ ดินสอ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ไม้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บรรทัด ยางลบ กระดาษวาดเขียน สีไม้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และกบเหลาดินสอ แต่ไม่ทราบว่าใครเป็นเจ้าของอะไรบ้าง และเรามีข้อมูล ดังนี้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มดขอยืมยางลบจากเพื่อนเสมอ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โหน่งไม่ชอบใช้ไม้บรรทัดขีดเส้น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หนุ่ยชอบใช้สีน้ำระบายสีภาพ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โหน่งแบ่งกระดาษวาดเขียนให้มด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หนุ่ยไม่เคยยืมกบเหลาดินสอของเพื่อนเลย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มดให้หนุ่ยยืมไม้บรรทัดขีดเส้น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โหน่งขอยืมสีไม้จากมด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โหน่งเขียนชื่อตัวเองลงในยางลบ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1110" y="3180046"/>
              <a:ext cx="5874360" cy="204896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215641" y="2198298"/>
              <a:ext cx="61229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จากข้อมูลที่ทราบ ถ้าทำตารางการแจกแจง แล้วนำข้อมูลแต่ละข้อมาพิจารณาแล้วเขียนลงในตารางจะได้ ดังนี้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30628"/>
            <a:ext cx="12191999" cy="6696983"/>
            <a:chOff x="0" y="230628"/>
            <a:chExt cx="12191999" cy="6696983"/>
          </a:xfrm>
        </p:grpSpPr>
        <p:sp>
          <p:nvSpPr>
            <p:cNvPr id="26" name="Rectangle 25"/>
            <p:cNvSpPr/>
            <p:nvPr/>
          </p:nvSpPr>
          <p:spPr>
            <a:xfrm>
              <a:off x="0" y="307335"/>
              <a:ext cx="2709333" cy="590070"/>
            </a:xfrm>
            <a:prstGeom prst="rect">
              <a:avLst/>
            </a:prstGeom>
            <a:solidFill>
              <a:srgbClr val="EFC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09332" y="301127"/>
              <a:ext cx="9482667" cy="590070"/>
            </a:xfrm>
            <a:prstGeom prst="rect">
              <a:avLst/>
            </a:prstGeom>
            <a:solidFill>
              <a:srgbClr val="E1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18381" y="230628"/>
              <a:ext cx="707989" cy="7232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49A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285428" y="299120"/>
              <a:ext cx="573894" cy="586255"/>
            </a:xfrm>
            <a:prstGeom prst="ellipse">
              <a:avLst/>
            </a:prstGeom>
            <a:solidFill>
              <a:srgbClr val="F49A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52191" y="1240705"/>
              <a:ext cx="5696023" cy="906767"/>
              <a:chOff x="752191" y="1240705"/>
              <a:chExt cx="5696023" cy="90676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752191" y="1240705"/>
                <a:ext cx="1723248" cy="529952"/>
                <a:chOff x="7404737" y="1258385"/>
                <a:chExt cx="1723248" cy="609460"/>
              </a:xfrm>
            </p:grpSpPr>
            <p:sp>
              <p:nvSpPr>
                <p:cNvPr id="30" name="Rounded Rectangle 29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847686" y="1254920"/>
                <a:ext cx="560052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วัตถุประสงค์       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ออกแบบ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การจัดวางสิ่งของได้อย่างถูกต้อง</a:t>
                </a:r>
                <a:br>
                  <a:rPr lang="th-TH" sz="2400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		เหมาะสมและสวยงาม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14201" y="369091"/>
              <a:ext cx="790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กิจกรรมที่	        การจัดวางอย่างไรให้สวยงาม		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0458" y="290347"/>
              <a:ext cx="647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1.2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7149852" y="1147236"/>
              <a:ext cx="4584223" cy="2123658"/>
              <a:chOff x="6943018" y="1147236"/>
              <a:chExt cx="4584223" cy="2123658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6943018" y="1240705"/>
                <a:ext cx="1723248" cy="529952"/>
                <a:chOff x="7404737" y="1258385"/>
                <a:chExt cx="1723248" cy="609460"/>
              </a:xfrm>
            </p:grpSpPr>
            <p:sp>
              <p:nvSpPr>
                <p:cNvPr id="38" name="Rounded Rectangle 37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7038512" y="1147236"/>
                <a:ext cx="4488729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วัสดุอุปกรณ์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สมุดหรือกระดาษสำหรับวาดเขียน	</a:t>
                </a:r>
                <a:br>
                  <a:rPr lang="th-TH" sz="2400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หรือแบบฝึกหัด			1  เล่ม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ดินสอ			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1 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แท่ง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ยางลบ			1  ก้อน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52192" y="2495628"/>
              <a:ext cx="7444752" cy="4431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นักเรียนออกแบบและวาดภาพการจัดวางของใช้ในห้องครัว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ระบุ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เหตุผลประกอบการ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ออกแบบการจัดวาง ถ้านักเรียนมี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ของ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และ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อุปกรณ์เหล่านี้ ได้แก่ ตะหลิว,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ช้อน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, กระดาษทิชชู, เครื่องปรุงรส,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หม้อ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, ซอส, น้ำปลา, คู่มือการทำอาหาร, น้ำมันพืช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และ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กระทะ 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dirty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นักเรียนมีแนวคิดการจัดวางของอย่างไร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หากนักเรียนมีข้อมูลดังต่อไปนี้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เตาแก๊สกับอ่างล้างจานเป็นเครื่องใช้ที่สกปรกง่าย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กระดาษทิชชูแบบม้วนใช้ทำความสะอาดอุปกรณ์ได้หลายชนิด แต่ไม่ควรกลิ้งไปมา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ในห้องครัวควรมีอุปกรณ์แบบแขวนติดผนัง เพื่อประหยัดพื้นที่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เมื่อทำอาหารมักจะต้องใช้เครื่องปรุงต่าง ๆ เสมอ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การทำอาหารบางครั้งต้องศึกษาคู่มือการทำอาหาร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ในห้องครัวมีลิ้นชักและชั้นต่าง ๆ ทำให้ประหยัดพื้นที่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52191" y="1841146"/>
              <a:ext cx="1723248" cy="646331"/>
              <a:chOff x="752191" y="2200384"/>
              <a:chExt cx="1723248" cy="646331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2288311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11655" y="2200384"/>
                <a:ext cx="1105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วิธีปฎิบัติ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8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2191" y="110330"/>
            <a:ext cx="1723248" cy="617879"/>
            <a:chOff x="752191" y="110330"/>
            <a:chExt cx="1723248" cy="617879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198257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11655" y="110330"/>
              <a:ext cx="11051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วิธีปฎิบัติ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52192" y="878336"/>
            <a:ext cx="8534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ตัวอย่างการจัดวางอุปกรณ์ทั้ง 10 อย่างในห้องครัวตามตัวเลข ทำให้สะดวกต่อการหยิบใช้งาน </a:t>
            </a:r>
            <a:b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ดูเป็นระเบียบเรียบร้อย และมีความปลอดภัย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26" y="1636496"/>
            <a:ext cx="4901682" cy="5110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49" y="2024302"/>
            <a:ext cx="2779442" cy="432399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latin typeface="TH Sarabun New" pitchFamily="34" charset="-34"/>
                <a:cs typeface="TH Sarabun New" pitchFamily="34" charset="-34"/>
              </a:rPr>
              <a:t>เทคโนโลยี (วิทยาการคำนวณ) ชั้นประถมศึกษาปีที่ 5</a:t>
            </a:r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05308" y="318350"/>
            <a:ext cx="10995812" cy="6077874"/>
            <a:chOff x="505308" y="318350"/>
            <a:chExt cx="10995812" cy="6077874"/>
          </a:xfrm>
        </p:grpSpPr>
        <p:sp>
          <p:nvSpPr>
            <p:cNvPr id="9" name="TextBox 8"/>
            <p:cNvSpPr txBox="1"/>
            <p:nvPr/>
          </p:nvSpPr>
          <p:spPr>
            <a:xfrm>
              <a:off x="522243" y="1114423"/>
              <a:ext cx="916604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th-TH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ประโยชน์ในการใช้หลักการแก้ปัญหา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ฝึกการคิดอย่างเป็นระบบ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ฝึกการหาคำตอบอย่างมีเหตุผล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แก้ปัญหาได้โดยมีข้อบกพร่องน้อยที่สุด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เป็นวิธีการที่น่าเชื่อถือ และยอมรับได้เมื่อสามารถแก้ปัญหาได้ด้วยตนเอง โดยใช้หลักการและเหตุผล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05308" y="318350"/>
              <a:ext cx="5431162" cy="60978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5630" y="361634"/>
              <a:ext cx="53905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หลักการแก้ปัญหาโดยทั่วไปมีกระบวนการ ดังนี้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29" y="3239700"/>
              <a:ext cx="3923291" cy="31565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22242" y="3239700"/>
              <a:ext cx="64678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5"/>
              </a:pPr>
              <a:r>
                <a:rPr lang="th-TH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เกมการแก้ปัญหา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การฝึกการแก้ปัญหาเป็นอีกวิธีการหนึ่งที่ใช้ฝึก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การคิดอย่างเป็นระบบได้เป็นอย่างดี แต่เราอาจยังไม่ต้องแก้ปัญหาจริง เพียงแค่ฝึกจากเกมที่มีอยู่ก็ได้ ซึ่งมีทั้งเกมในลักษณะของสื่อต่าง ๆ หรือเกมคอมพิวเตอร์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16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16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เกมย้ายก้านไม้ขีดไฟเป็นอีกเกมหนึ่งที่นิยมเล่นในการทายจำนวนจากตัวเลข และทายรูปทรงต่าง ๆ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7335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3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0"/>
            <a:ext cx="12192000" cy="2667000"/>
          </a:xfrm>
          <a:prstGeom prst="rect">
            <a:avLst/>
          </a:prstGeom>
          <a:solidFill>
            <a:srgbClr val="E5A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3011" y="236347"/>
            <a:ext cx="1835728" cy="1835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61" y="998376"/>
            <a:ext cx="1281762" cy="5693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89" y="2072075"/>
            <a:ext cx="1979789" cy="1982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82" y="2072075"/>
            <a:ext cx="1982867" cy="1982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91" y="4483254"/>
            <a:ext cx="1727623" cy="1727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52" y="4483254"/>
            <a:ext cx="1737697" cy="17376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81749" y="369381"/>
            <a:ext cx="7562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เกมซูโดะกุ เป็นเกมการแก้ปัญหาเกี่ยวกับตัวเลข โดยผู้เล่นจะต้องเติมตัวเลขลงไปในตารางที่กำหนด ซึ่งมีตัวเลขที่เขียนไว้เบื้องต้นแล้ว เช่น เกมซูโดะกุแบบ 4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x 4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จะเป็นตารางสี่เหลี่ยม แบ่งเป็นแนวนอน 4 ช่อง และแนวตั้ง 4 ช่อง โดยต้องเติมตัวเลข 1 ถึง 4 ลงไปให้แนวนอนทุกแถวและแนวตั้งทุกแถว โดยต้องมีตัวเลข 1 ถึง 4 ไม่ซ้ำกัน เช่น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76" y="1154211"/>
            <a:ext cx="784830" cy="7848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1555" y="283608"/>
            <a:ext cx="1458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เกมซูโดะกุ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  <a:p>
            <a:pPr algn="ctr"/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SUDOKU</a:t>
            </a:r>
            <a:endParaRPr lang="th-TH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555" y="4651291"/>
            <a:ext cx="546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สำหรับเกมซูโดะกุขนาด 6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x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6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จะต้องเติมตัวเลข 1 ถึง 6 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ลงในช่องว่าง โดยตัวเลขในแต่ละแถวและแต่ละหลักจะต้อง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ไม่ซ้ำกันของทุกแถวในแนวนอนและแนวตั้ง และทุกตารางย่อย ขนาด 3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x 3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ต้องมีตัวเลข 1 ถึง 6 ไม่ซ้ำกัน ดังตัวอย่าง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8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2191" y="1358595"/>
            <a:ext cx="6909373" cy="646331"/>
            <a:chOff x="752191" y="1358595"/>
            <a:chExt cx="6909373" cy="646331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445977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47685" y="1358595"/>
              <a:ext cx="6813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แก้ปัญหาเกี่ยวกับตัวเลขโดยการวิเคราะห์เปรียบเทียบได้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790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 ฝึกสมองกับเกมซูโดะกุ		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1.3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52191" y="2223262"/>
            <a:ext cx="4730075" cy="1384995"/>
            <a:chOff x="752191" y="2223262"/>
            <a:chExt cx="4730075" cy="1384995"/>
          </a:xfrm>
        </p:grpSpPr>
        <p:grpSp>
          <p:nvGrpSpPr>
            <p:cNvPr id="37" name="Group 36"/>
            <p:cNvGrpSpPr/>
            <p:nvPr/>
          </p:nvGrpSpPr>
          <p:grpSpPr>
            <a:xfrm>
              <a:off x="752191" y="2311188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19799" y="2223262"/>
              <a:ext cx="456246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สมุดสำหรับจดบันทึก หรือแบบฝึกหัด 	 1  เล่ม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ปากกา			 1  ด้าม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52192" y="4452031"/>
            <a:ext cx="5482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นักเรียนเติมตัวเลข 1-9 ลงในช่องว่าง โดยตัวเลขในแต่ละแถว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แต่ละหลักจะต้องไม่ซ้ำกันทุกแถวทั้งแนวตั้งและแนวนอน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ทุกตารางย่อยขนาด 3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x 3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ต้องมีตัวเลข 1-9 ไม่ซ้ำกัน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52191" y="3696183"/>
            <a:ext cx="1723248" cy="646331"/>
            <a:chOff x="752191" y="3696183"/>
            <a:chExt cx="1723248" cy="646331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3784110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11655" y="3696183"/>
              <a:ext cx="11051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วิธีปฎิบัติ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85" y="2476029"/>
            <a:ext cx="3736994" cy="3806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198" y="2455826"/>
            <a:ext cx="3802724" cy="386872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450665" y="2004262"/>
            <a:ext cx="610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endParaRPr lang="th-TH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13115" y="313828"/>
            <a:ext cx="10992559" cy="6037868"/>
            <a:chOff x="713115" y="313828"/>
            <a:chExt cx="10992559" cy="6037868"/>
          </a:xfrm>
        </p:grpSpPr>
        <p:cxnSp>
          <p:nvCxnSpPr>
            <p:cNvPr id="32" name="Straight Arrow Connector 31"/>
            <p:cNvCxnSpPr>
              <a:stCxn id="30" idx="3"/>
            </p:cNvCxnSpPr>
            <p:nvPr/>
          </p:nvCxnSpPr>
          <p:spPr>
            <a:xfrm flipV="1">
              <a:off x="4060660" y="5473483"/>
              <a:ext cx="1004947" cy="541349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906326" y="4407115"/>
              <a:ext cx="1159281" cy="720498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61039" y="321959"/>
              <a:ext cx="46313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latin typeface="TH Sarabun New" pitchFamily="34" charset="-34"/>
                  <a:cs typeface="TH Sarabun New" pitchFamily="34" charset="-34"/>
                </a:rPr>
                <a:t>การแก้ปัญหากับคอมพิวเตอร์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3115" y="1469659"/>
              <a:ext cx="1099255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	คอมพิวเตอร์เป็นอุปกรณ์ที่ทำงานได้อย่างถูกต้องตามแนวทางการออกแบบโปรแกรมที่เขียนขึ้น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ปัจจุบันเรานคอมพิวเตอร์มาช่วยในการทำงานหรือการแก้ปัญหาต่าง ๆ ได้หลายวิธี เช่น ใช้โปรแกรม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สำเร็จรูป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มา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แก้ปัญหาด้านการคำนวณ การวาดภาพ การสื่อสารข้อมูล หรือเขียนโปรแกรมขึ้นมาใช้งานเอง โดยการออกแบบโปรแกรมจะต้องออกแบบแนวทางการ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แก้ปัญหาให้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ครบถ้วนทุกกรณี เช่น การพัฒนาโปรแกรมมาแก้ปัญหาการคำนวณพื้นที่รูปสี่เหลี่ยม โดยให้ผู้ใช้ป้อนข้อมูลความกว้าง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กับความ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ยาวเข้าไป แล้วให้คอมพิวเตอร์แจ้งพื้นที่รูปสี่เหลี่ยมออกมา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1315" y="4174527"/>
              <a:ext cx="1665930" cy="713509"/>
            </a:xfrm>
            <a:prstGeom prst="rect">
              <a:avLst/>
            </a:prstGeom>
            <a:solidFill>
              <a:srgbClr val="E3A49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21315" y="5638187"/>
              <a:ext cx="1665930" cy="713509"/>
            </a:xfrm>
            <a:prstGeom prst="rect">
              <a:avLst/>
            </a:prstGeom>
            <a:solidFill>
              <a:srgbClr val="CBDE9E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083028" y="4850739"/>
              <a:ext cx="1039091" cy="901619"/>
            </a:xfrm>
            <a:prstGeom prst="rect">
              <a:avLst/>
            </a:prstGeom>
            <a:solidFill>
              <a:srgbClr val="C9B4D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065608" y="4486126"/>
              <a:ext cx="2725802" cy="1652044"/>
              <a:chOff x="3450935" y="4711758"/>
              <a:chExt cx="2725802" cy="1652044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450935" y="4711758"/>
                <a:ext cx="2725802" cy="1652044"/>
              </a:xfrm>
              <a:prstGeom prst="rect">
                <a:avLst/>
              </a:prstGeom>
              <a:solidFill>
                <a:srgbClr val="E6F3FC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666029" y="5306947"/>
                <a:ext cx="24372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การประมวลผล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421315" y="4297165"/>
              <a:ext cx="16206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ความกว้าง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39979" y="5753222"/>
              <a:ext cx="16206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ความยาว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171709" y="5127613"/>
              <a:ext cx="8659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พื้นที่</a:t>
              </a:r>
            </a:p>
          </p:txBody>
        </p:sp>
        <p:cxnSp>
          <p:nvCxnSpPr>
            <p:cNvPr id="38" name="Straight Arrow Connector 37"/>
            <p:cNvCxnSpPr>
              <a:stCxn id="3" idx="3"/>
              <a:endCxn id="27" idx="1"/>
            </p:cNvCxnSpPr>
            <p:nvPr/>
          </p:nvCxnSpPr>
          <p:spPr>
            <a:xfrm flipV="1">
              <a:off x="7791410" y="5301549"/>
              <a:ext cx="1291618" cy="10599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01427" y="378439"/>
            <a:ext cx="10319072" cy="6124754"/>
            <a:chOff x="901427" y="378439"/>
            <a:chExt cx="10319072" cy="6124754"/>
          </a:xfrm>
        </p:grpSpPr>
        <p:sp>
          <p:nvSpPr>
            <p:cNvPr id="26" name="TextBox 25"/>
            <p:cNvSpPr txBox="1"/>
            <p:nvPr/>
          </p:nvSpPr>
          <p:spPr>
            <a:xfrm>
              <a:off x="901427" y="378439"/>
              <a:ext cx="10319072" cy="6124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	ในการออกแบบโปรแกรมต้องรับข้อมูลทั้งสองค่าเข้ามาเก็บในหน่วยความจำของคอมพิวเตอร์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และ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เมื่อ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ประมวลผล จะ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เก็บไว้ในหน่วยความจำเช่นกัน โดยจะกำหนดชื่อตัวแปรสำหรับแทน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หน่วยความจำ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ของ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คอมพิวเตอร์ เช่น ให้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L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แทนความยาว ให้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W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แทนความกว้าง และให้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A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แทนพื้นที่ของรูปสี่เหลี่ยม</a:t>
              </a:r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  <a:p>
              <a:pPr defTabSz="460375"/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เมื่อ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พัฒนาเป็นโปรแกรมจะทำให้คำนวณพื้นที่ได้อย่างถูกต้อง โดยสามารถป้อนข้อมูลของขนาดรูป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สี่เหลี่ยม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หลาย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ๆ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ค่าให้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โปรแกรมคำนวณออกมาได้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841173" y="1864244"/>
              <a:ext cx="4509655" cy="3539034"/>
              <a:chOff x="3841173" y="1711840"/>
              <a:chExt cx="4509655" cy="353903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841173" y="2234044"/>
                <a:ext cx="4509655" cy="3016830"/>
                <a:chOff x="3841173" y="2989117"/>
                <a:chExt cx="4509655" cy="3016830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4592782" y="2989117"/>
                  <a:ext cx="284019" cy="464127"/>
                </a:xfrm>
                <a:prstGeom prst="roundRect">
                  <a:avLst>
                    <a:gd name="adj" fmla="val 36022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7419109" y="2989118"/>
                  <a:ext cx="284019" cy="464127"/>
                </a:xfrm>
                <a:prstGeom prst="roundRect">
                  <a:avLst>
                    <a:gd name="adj" fmla="val 36022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2" name="Rounded Rectangle 1"/>
                <p:cNvSpPr/>
                <p:nvPr/>
              </p:nvSpPr>
              <p:spPr>
                <a:xfrm>
                  <a:off x="3841173" y="3262747"/>
                  <a:ext cx="4509655" cy="2743200"/>
                </a:xfrm>
                <a:prstGeom prst="roundRect">
                  <a:avLst/>
                </a:pr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668981" y="3034146"/>
                  <a:ext cx="131618" cy="131618"/>
                </a:xfrm>
                <a:prstGeom prst="ellipse">
                  <a:avLst/>
                </a:prstGeom>
                <a:solidFill>
                  <a:srgbClr val="FBE5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7495309" y="3034146"/>
                  <a:ext cx="131618" cy="131618"/>
                </a:xfrm>
                <a:prstGeom prst="ellipse">
                  <a:avLst/>
                </a:prstGeom>
                <a:solidFill>
                  <a:srgbClr val="FBE5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4180720" y="1711840"/>
                <a:ext cx="4093139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สำหรับการประมวลผลอาจเขียนวิธีการ ดังนี้</a:t>
                </a:r>
              </a:p>
              <a:p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  <a:p>
                <a:endParaRPr lang="th-TH" sz="2400" dirty="0">
                  <a:latin typeface="TH Sarabun New" pitchFamily="34" charset="-34"/>
                  <a:cs typeface="TH Sarabun New" pitchFamily="34" charset="-34"/>
                </a:endParaRPr>
              </a:p>
              <a:p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รับค่าความกว้างมาเก็บใน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W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รับค่าความยาวมาเก็บใน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L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คำนวณพื้นที่โดย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A = W*L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แสดงผลพื้นที่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A</a:t>
                </a:r>
                <a:endParaRPr lang="th-TH" sz="2400" dirty="0">
                  <a:latin typeface="TH Sarabun New" pitchFamily="34" charset="-34"/>
                  <a:cs typeface="TH Sarabun New" pitchFamily="34" charset="-34"/>
                </a:endParaRPr>
              </a:p>
              <a:p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จบ</a:t>
                </a: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4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63032" y="417308"/>
            <a:ext cx="9968346" cy="16833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90010" y="616928"/>
            <a:ext cx="9322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คอมพิวเตอร์กราฟิก หรือการวาดภาพด้วยคอมพิวเตอร์ เป็นอีกวิธีการหนึ่งที่ได้รับความนิยม โดยคอมพิวเตอร์สามารถวาดภาพลักษณะเดิม ๆ ได้ตามที่กำหนดไว้ในโปรแกรม และสามารถปรับขนาดให้ใหญ่ขึ้น หรือเล็กตามข้อมูลที่ป้อนเข้าไปในหน่วยนำเข้าของคอมพิวเตอร์ได้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91" y="3021312"/>
            <a:ext cx="1962854" cy="1916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26" y="3110187"/>
            <a:ext cx="1743991" cy="1738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19" y="3021312"/>
            <a:ext cx="3762407" cy="19162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77680" y="5199821"/>
            <a:ext cx="156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โปรแกรม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Paint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0773" y="5199820"/>
            <a:ext cx="265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โปรแกรม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Adobe Illustrator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49446" y="5199820"/>
            <a:ext cx="291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โปรแกรม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Adobe Photoshop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499" y="746568"/>
            <a:ext cx="1503835" cy="1923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7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" y="167134"/>
            <a:ext cx="11944306" cy="6543555"/>
            <a:chOff x="-4" y="167134"/>
            <a:chExt cx="11944306" cy="6543555"/>
          </a:xfrm>
        </p:grpSpPr>
        <p:sp>
          <p:nvSpPr>
            <p:cNvPr id="4" name="TextBox 3"/>
            <p:cNvSpPr txBox="1"/>
            <p:nvPr/>
          </p:nvSpPr>
          <p:spPr>
            <a:xfrm>
              <a:off x="4170771" y="343825"/>
              <a:ext cx="4458272" cy="1234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การใช้เหตุผลแก้ปัญหา</a:t>
              </a:r>
              <a:endParaRPr lang="th-TH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6096000" y="4008530"/>
              <a:ext cx="0" cy="1521202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4425058" y="5289596"/>
              <a:ext cx="3341881" cy="1266528"/>
              <a:chOff x="8278800" y="1696223"/>
              <a:chExt cx="3341881" cy="1266528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E6A3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2937164" y="3470238"/>
              <a:ext cx="5784272" cy="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13482" y="2831089"/>
              <a:ext cx="10767717" cy="1272413"/>
              <a:chOff x="716006" y="1757361"/>
              <a:chExt cx="10767717" cy="127241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83C3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6006" y="1757361"/>
                <a:ext cx="3341881" cy="1272413"/>
                <a:chOff x="8281480" y="1690338"/>
                <a:chExt cx="3341881" cy="1272413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81480" y="1690338"/>
                  <a:ext cx="334188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A3CE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1267232" y="3276073"/>
              <a:ext cx="22317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latin typeface="TH Sarabun New" pitchFamily="34" charset="-34"/>
                  <a:cs typeface="TH Sarabun New" pitchFamily="34" charset="-34"/>
                </a:rPr>
                <a:t>การแก้ปัญหา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32952" y="5510360"/>
              <a:ext cx="214513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การแก้ปัญหา</a:t>
              </a:r>
            </a:p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กับคอมพิวเตอร์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1991458"/>
              <a:ext cx="2995124" cy="299512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1991458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135820"/>
              <a:ext cx="2706398" cy="2706398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263557"/>
              <a:ext cx="2450926" cy="2450927"/>
            </a:xfrm>
            <a:prstGeom prst="ellipse">
              <a:avLst/>
            </a:prstGeom>
            <a:solidFill>
              <a:srgbClr val="647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4711" y="2682164"/>
              <a:ext cx="203453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การใช้เหตุผล</a:t>
              </a:r>
              <a:b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แก้ปัญหา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597689" y="3254301"/>
              <a:ext cx="2422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000" b="1" dirty="0">
                  <a:latin typeface="TH Sarabun New" pitchFamily="34" charset="-34"/>
                  <a:cs typeface="TH Sarabun New" pitchFamily="34" charset="-34"/>
                </a:rPr>
                <a:t>วิธีการแก้ปัญหา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499" y="167134"/>
              <a:ext cx="723803" cy="664108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-4" y="665308"/>
              <a:ext cx="4126543" cy="769441"/>
              <a:chOff x="-4" y="665308"/>
              <a:chExt cx="4126543" cy="76944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4" y="741634"/>
                <a:ext cx="4052686" cy="605267"/>
                <a:chOff x="-4" y="741634"/>
                <a:chExt cx="4052686" cy="605267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-1" y="741634"/>
                  <a:ext cx="4052683" cy="578889"/>
                </a:xfrm>
                <a:prstGeom prst="rect">
                  <a:avLst/>
                </a:prstGeom>
                <a:solidFill>
                  <a:srgbClr val="6479B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-4" y="762126"/>
                  <a:ext cx="345639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3200" b="1" dirty="0">
                      <a:solidFill>
                        <a:schemeClr val="bg1"/>
                      </a:solidFill>
                      <a:latin typeface="TH Sarabun New" pitchFamily="34" charset="-34"/>
                      <a:cs typeface="TH Sarabun New" pitchFamily="34" charset="-34"/>
                    </a:rPr>
                    <a:t>แผนผังหัวข้อหน่วยการ</a:t>
                  </a:r>
                  <a:r>
                    <a:rPr lang="th-TH" sz="3200" b="1" dirty="0" smtClean="0">
                      <a:solidFill>
                        <a:schemeClr val="bg1"/>
                      </a:solidFill>
                      <a:latin typeface="TH Sarabun New" pitchFamily="34" charset="-34"/>
                      <a:cs typeface="TH Sarabun New" pitchFamily="34" charset="-34"/>
                    </a:rPr>
                    <a:t>เรียนรู้</a:t>
                  </a:r>
                  <a:endParaRPr lang="th-TH" sz="3200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3448453" y="665308"/>
                <a:ext cx="678086" cy="769441"/>
                <a:chOff x="3557313" y="306070"/>
                <a:chExt cx="678086" cy="769441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3557313" y="329531"/>
                  <a:ext cx="678086" cy="6780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57150">
                  <a:solidFill>
                    <a:srgbClr val="6479BA"/>
                  </a:solidFill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736896" y="306070"/>
                  <a:ext cx="32159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4400" b="1" dirty="0">
                      <a:latin typeface="TH Sarabun New" pitchFamily="34" charset="-34"/>
                      <a:cs typeface="TH Sarabun New" pitchFamily="34" charset="-34"/>
                    </a:rPr>
                    <a:t>1</a:t>
                  </a:r>
                  <a:endParaRPr lang="en-US" sz="4400" b="1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70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2191" y="1358595"/>
            <a:ext cx="6909373" cy="646331"/>
            <a:chOff x="752191" y="1358595"/>
            <a:chExt cx="6909373" cy="646331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445977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47685" y="1358595"/>
              <a:ext cx="6813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ออกแบบการเขียนโปรแกรมเป็นอัลกอริทึมได้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867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 ออกแบบการทำงานของโปรแกรม		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1.4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52191" y="2223262"/>
            <a:ext cx="4730075" cy="1754326"/>
            <a:chOff x="752191" y="2223262"/>
            <a:chExt cx="4730075" cy="1754326"/>
          </a:xfrm>
        </p:grpSpPr>
        <p:grpSp>
          <p:nvGrpSpPr>
            <p:cNvPr id="37" name="Group 36"/>
            <p:cNvGrpSpPr/>
            <p:nvPr/>
          </p:nvGrpSpPr>
          <p:grpSpPr>
            <a:xfrm>
              <a:off x="752191" y="2311188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19799" y="2223262"/>
              <a:ext cx="456246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สมุดสำหรับจดบันทึก หรือแบบฝึกหัด 	 1  เล่ม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ปากกา			 1  ด้าม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ไม้บรรทัด			 1  อัน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2191" y="4026213"/>
            <a:ext cx="5935820" cy="1913398"/>
            <a:chOff x="752191" y="4026213"/>
            <a:chExt cx="5935820" cy="1913398"/>
          </a:xfrm>
        </p:grpSpPr>
        <p:sp>
          <p:nvSpPr>
            <p:cNvPr id="45" name="TextBox 44"/>
            <p:cNvSpPr txBox="1"/>
            <p:nvPr/>
          </p:nvSpPr>
          <p:spPr>
            <a:xfrm>
              <a:off x="992089" y="4739282"/>
              <a:ext cx="5695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นักเรียนออกแบบอัลกอริทึมให้คอมพิวเตอร์วาดเส้นไปเป็นระยะทาง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ซึ่งเป็นข้อมูลที่รับเข้าไปทางหน่วยรับเข้า จากนั้น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หันปากกาหรือเลี้ยวซ้ายเป็นมุม 90 องศา แล้วทำซ้ำ 4 ครั้ง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52191" y="4026213"/>
              <a:ext cx="1723248" cy="646331"/>
              <a:chOff x="752191" y="4026213"/>
              <a:chExt cx="1723248" cy="646331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4109690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992089" y="4026213"/>
                <a:ext cx="1105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วิธีปฎิบัติ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03" y="1291541"/>
            <a:ext cx="2825393" cy="50469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821183" y="829202"/>
            <a:ext cx="2341283" cy="5498911"/>
            <a:chOff x="7821183" y="829202"/>
            <a:chExt cx="2341283" cy="5498911"/>
          </a:xfrm>
        </p:grpSpPr>
        <p:sp>
          <p:nvSpPr>
            <p:cNvPr id="8" name="TextBox 7"/>
            <p:cNvSpPr txBox="1"/>
            <p:nvPr/>
          </p:nvSpPr>
          <p:spPr>
            <a:xfrm>
              <a:off x="8913406" y="1349004"/>
              <a:ext cx="6447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692993" y="1975929"/>
              <a:ext cx="10999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รับค่าระยะ </a:t>
              </a: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X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769136" y="2602595"/>
              <a:ext cx="9396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วางปากกา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23501" y="3487038"/>
              <a:ext cx="18389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ลากเส้นตรงเป็นระยะ </a:t>
              </a: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X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482999" y="4186651"/>
              <a:ext cx="15135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เลี้ยวซ้าย 90 องศา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756312" y="4998147"/>
              <a:ext cx="9733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ครบ 4 ครั้ง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044852" y="5928003"/>
              <a:ext cx="396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821183" y="829202"/>
              <a:ext cx="6100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endPara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6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6422" y="324611"/>
            <a:ext cx="8010526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8291" y="1861893"/>
            <a:ext cx="69596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ข้อใดคือสาเหตุของปัญหามลพิษทางอากาศ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น้ำเน่าเสีย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การทิ้งขยะไม่เป็นที่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ฝนไม่ตกเป็นเวลานาน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การปล่อยไอเสียจากยานพาหนะ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8056" y="1250604"/>
            <a:ext cx="7455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1</a:t>
            </a:r>
            <a:r>
              <a:rPr lang="en-US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การใช้เหตุผลแก้ปัญหา</a:t>
            </a:r>
          </a:p>
        </p:txBody>
      </p:sp>
      <p:sp>
        <p:nvSpPr>
          <p:cNvPr id="9" name="Oval 8"/>
          <p:cNvSpPr/>
          <p:nvPr/>
        </p:nvSpPr>
        <p:spPr>
          <a:xfrm>
            <a:off x="1116572" y="537478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828998" y="2379056"/>
            <a:ext cx="3853281" cy="4124802"/>
            <a:chOff x="8122920" y="2379056"/>
            <a:chExt cx="3853281" cy="4124802"/>
          </a:xfrm>
        </p:grpSpPr>
        <p:grpSp>
          <p:nvGrpSpPr>
            <p:cNvPr id="4" name="Group 3"/>
            <p:cNvGrpSpPr/>
            <p:nvPr/>
          </p:nvGrpSpPr>
          <p:grpSpPr>
            <a:xfrm>
              <a:off x="8122920" y="2379056"/>
              <a:ext cx="3633158" cy="2062103"/>
              <a:chOff x="8122920" y="2379056"/>
              <a:chExt cx="3633158" cy="2062103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8122920" y="2423160"/>
                <a:ext cx="3633158" cy="1912620"/>
              </a:xfrm>
              <a:prstGeom prst="wedgeRoundRectCallout">
                <a:avLst>
                  <a:gd name="adj1" fmla="val 31391"/>
                  <a:gd name="adj2" fmla="val 80153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350210" y="2379056"/>
                <a:ext cx="3292179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ปล่อย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ไอ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เสียจาก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ยานพาหนะ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สาเหตุหนึ่งของการเกิดปัญหามลพิษทางอากาศ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3	4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7361" y="762897"/>
            <a:ext cx="7205819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ถ้านักเรียนเป็นไข้หวัด จะมีวิธีการแก้ปัญหานี้อย่างไร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อาบน้ำ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ออกกำลังกาย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รับประทานอาหารให้ครบ 5 หมู่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ไปพบแพทย์ รับประทานยา แล้วนอนหลับพักผ่อน</a:t>
            </a:r>
          </a:p>
        </p:txBody>
      </p:sp>
      <p:sp>
        <p:nvSpPr>
          <p:cNvPr id="13" name="Oval 12"/>
          <p:cNvSpPr/>
          <p:nvPr/>
        </p:nvSpPr>
        <p:spPr>
          <a:xfrm>
            <a:off x="1140652" y="423846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93180" y="1639388"/>
            <a:ext cx="3900240" cy="4780009"/>
            <a:chOff x="7993180" y="1639388"/>
            <a:chExt cx="3900240" cy="4780009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7993180" y="1639388"/>
              <a:ext cx="3900240" cy="2676717"/>
            </a:xfrm>
            <a:prstGeom prst="wedgeRoundRectCallout">
              <a:avLst>
                <a:gd name="adj1" fmla="val 31582"/>
                <a:gd name="adj2" fmla="val 6860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33657" y="1761560"/>
              <a:ext cx="38597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การไปพบแพทย์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และรับประทาน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ยาตามที่แพทย์สั่ง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แล้วนอนหลับพักผ่อนให้เพียงพอ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เป็นวิธีการแก้ปัญหาของการเป็นไข้หวัด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69690" y="4808548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4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1948026"/>
            <a:ext cx="7827784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ข้อใดเป็นการเรียงลำดับขั้นตอนการทอดไข่เจียวได้ถูกต้อง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474159" y="380795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01074" y="2854542"/>
            <a:ext cx="5443228" cy="3706781"/>
            <a:chOff x="6532973" y="2797077"/>
            <a:chExt cx="5443228" cy="3706781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6532973" y="2797077"/>
              <a:ext cx="3482070" cy="3104453"/>
            </a:xfrm>
            <a:prstGeom prst="wedgeRoundRectCallout">
              <a:avLst>
                <a:gd name="adj1" fmla="val 63334"/>
                <a:gd name="adj2" fmla="val 2284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66857" y="2854542"/>
              <a:ext cx="293914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เพราะขั้นตอน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ของ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การทอดไข่เจียว คือ </a:t>
              </a:r>
            </a:p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1. ตอกไข่ใส่ถ้วย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2. ปรุงรส	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3. ตีไข่ให้เข้ากัน		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4. เทไข่ใส่กระทะ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121360" y="704080"/>
            <a:ext cx="6509526" cy="1200329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1.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ตีไข่ให้เข้ากัน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		2.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ตอกไข่ใส่ถ้วย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3.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เทไข่ใส่กระทะ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		4.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ปรุงรส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6471643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ข้อใดเป็นการแก้ปัญหาโดยใช้วิธีลองผิดลองถูก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การวาดภาพ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เกมเขาวงกต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เกมทายภาพ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เกมบันไดงูมหาสนุก</a:t>
            </a:r>
          </a:p>
        </p:txBody>
      </p:sp>
      <p:sp>
        <p:nvSpPr>
          <p:cNvPr id="13" name="Oval 12"/>
          <p:cNvSpPr/>
          <p:nvPr/>
        </p:nvSpPr>
        <p:spPr>
          <a:xfrm>
            <a:off x="1488014" y="260822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39988" y="1892237"/>
            <a:ext cx="3765346" cy="3914935"/>
            <a:chOff x="7818959" y="2578037"/>
            <a:chExt cx="3765346" cy="3914935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7818959" y="2578037"/>
              <a:ext cx="3540333" cy="1776249"/>
            </a:xfrm>
            <a:prstGeom prst="wedgeRoundRectCallout">
              <a:avLst>
                <a:gd name="adj1" fmla="val 31582"/>
                <a:gd name="adj2" fmla="val 6860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46279" y="2706914"/>
              <a:ext cx="33504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เพราะเกม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เขา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วงกต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เกม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ที่ต้อง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หาทางออก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โดย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ใช้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วิธีการลอง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ผิดลองถูก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0575" y="4882123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360115"/>
            <a:ext cx="6752169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นักเรียนคิดว่าจิกซอว์ชิ้นที่หายไปในภาพคือชิ้นใด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17" y="1258259"/>
            <a:ext cx="3928134" cy="29702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6390" y="1490125"/>
            <a:ext cx="4743493" cy="3774344"/>
            <a:chOff x="1686390" y="1653415"/>
            <a:chExt cx="4743493" cy="3774344"/>
          </a:xfrm>
        </p:grpSpPr>
        <p:sp>
          <p:nvSpPr>
            <p:cNvPr id="13" name="TextBox 12"/>
            <p:cNvSpPr txBox="1"/>
            <p:nvPr/>
          </p:nvSpPr>
          <p:spPr>
            <a:xfrm>
              <a:off x="1686390" y="1653415"/>
              <a:ext cx="3209533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1)			2)</a:t>
              </a:r>
            </a:p>
            <a:p>
              <a:pPr>
                <a:lnSpc>
                  <a:spcPct val="200000"/>
                </a:lnSpc>
              </a:pP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>
                <a:lnSpc>
                  <a:spcPct val="200000"/>
                </a:lnSpc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3)			4)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755" y="4071431"/>
              <a:ext cx="1392088" cy="13563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161" y="1901223"/>
              <a:ext cx="1128995" cy="112133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363" y="1935734"/>
              <a:ext cx="1412520" cy="11111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211" y="4123360"/>
              <a:ext cx="1259264" cy="124904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463643" y="4584441"/>
            <a:ext cx="5360154" cy="1919417"/>
            <a:chOff x="6888197" y="4584441"/>
            <a:chExt cx="5360154" cy="1919417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6888197" y="4584441"/>
              <a:ext cx="3515597" cy="1632022"/>
            </a:xfrm>
            <a:prstGeom prst="wedgeRoundRectCallout">
              <a:avLst>
                <a:gd name="adj1" fmla="val 61730"/>
                <a:gd name="adj2" fmla="val 223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24621" y="4893009"/>
              <a:ext cx="1423730" cy="161084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888197" y="4646803"/>
              <a:ext cx="35401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เพราะเมื่อ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นำชิ้นส่วนมาประกอบกันแล้วจะได้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ภาพ</a:t>
              </a:r>
            </a:p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สมบูรณ์และประกอบได้พอดี</a:t>
              </a:r>
            </a:p>
          </p:txBody>
        </p:sp>
      </p:grpSp>
      <p:sp>
        <p:nvSpPr>
          <p:cNvPr id="18" name="Oval 17"/>
          <p:cNvSpPr/>
          <p:nvPr/>
        </p:nvSpPr>
        <p:spPr>
          <a:xfrm>
            <a:off x="4314957" y="408760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5" y="1070114"/>
            <a:ext cx="4514412" cy="328964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7	8	9	10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13941" y="762897"/>
            <a:ext cx="7956024" cy="5355312"/>
            <a:chOff x="1113941" y="762897"/>
            <a:chExt cx="7956024" cy="5355312"/>
          </a:xfrm>
        </p:grpSpPr>
        <p:sp>
          <p:nvSpPr>
            <p:cNvPr id="12" name="TextBox 11"/>
            <p:cNvSpPr txBox="1"/>
            <p:nvPr/>
          </p:nvSpPr>
          <p:spPr>
            <a:xfrm>
              <a:off x="1113941" y="762897"/>
              <a:ext cx="7956024" cy="5355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เมื่อมองรูปเรขาคณิตที่ประกอบขึ้นจากด้านบนจะได้ภาพใด</a:t>
              </a:r>
              <a:endPara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969963" lvl="1" indent="-512763">
                <a:lnSpc>
                  <a:spcPct val="200000"/>
                </a:lnSpc>
                <a:buFont typeface="+mj-lt"/>
                <a:buAutoNum type="arabicParenR"/>
              </a:pP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...</a:t>
              </a:r>
            </a:p>
            <a:p>
              <a:pPr lvl="1">
                <a:lnSpc>
                  <a:spcPct val="200000"/>
                </a:lnSpc>
              </a:pP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</a:p>
            <a:p>
              <a:pPr lvl="1">
                <a:lnSpc>
                  <a:spcPct val="200000"/>
                </a:lnSpc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3)</a:t>
              </a:r>
            </a:p>
            <a:p>
              <a:pPr lvl="1">
                <a:lnSpc>
                  <a:spcPct val="200000"/>
                </a:lnSpc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4)</a:t>
              </a:r>
              <a:endPara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518" y="1850801"/>
              <a:ext cx="1119203" cy="7762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176" y="2933716"/>
              <a:ext cx="1068713" cy="7384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176" y="4050408"/>
              <a:ext cx="898308" cy="87306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282" y="5137397"/>
              <a:ext cx="1083439" cy="76366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37313" y="4486940"/>
            <a:ext cx="7164712" cy="2063343"/>
            <a:chOff x="4637313" y="4486940"/>
            <a:chExt cx="7164712" cy="20633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78295" y="4893009"/>
              <a:ext cx="1423730" cy="1610849"/>
            </a:xfrm>
            <a:prstGeom prst="rect">
              <a:avLst/>
            </a:prstGeom>
          </p:spPr>
        </p:pic>
        <p:sp>
          <p:nvSpPr>
            <p:cNvPr id="13" name="Rounded Rectangular Callout 12"/>
            <p:cNvSpPr/>
            <p:nvPr/>
          </p:nvSpPr>
          <p:spPr>
            <a:xfrm>
              <a:off x="4637313" y="4486940"/>
              <a:ext cx="5268847" cy="2016917"/>
            </a:xfrm>
            <a:prstGeom prst="wedgeRoundRectCallout">
              <a:avLst>
                <a:gd name="adj1" fmla="val 57618"/>
                <a:gd name="adj2" fmla="val 139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47272" y="4488180"/>
              <a:ext cx="516760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เพราะเมื่อ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มองภาพจาก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ด้านบน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จะ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เห็นลูกบาศก์ทางซ้ายบน 1 ลูก กลาง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บน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และล่างอย่างละ 1 ลูก และขวาบน 2 ลูก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ขวา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ล่าง 1 ลูก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1474484" y="199305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8393965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ข้อใดกล่าวผิดเกี่ยวกับประโยชน์ของการใช้หลักการแก้ปัญหา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ฝึกการคิดอย่างเป็นระบบ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ฝึกการหาคำตอบอย่างมีเหตุผล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แก้ปัญหาได้โดยมีข้อบกพร่องน้อยที่สุด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เป็นวิธีการที่น่าเชื่อถือและยอมรับได้เมื่อแก้ปัญหาได้ด้วยผู้อื่น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5634" y="1685610"/>
            <a:ext cx="4632853" cy="4556991"/>
            <a:chOff x="7125634" y="1685610"/>
            <a:chExt cx="4632853" cy="455699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34757" y="4631752"/>
              <a:ext cx="1423730" cy="1610849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125634" y="1685610"/>
              <a:ext cx="4083979" cy="2086946"/>
              <a:chOff x="7125634" y="1685610"/>
              <a:chExt cx="4083979" cy="2086946"/>
            </a:xfrm>
          </p:grpSpPr>
          <p:sp>
            <p:nvSpPr>
              <p:cNvPr id="14" name="Rounded Rectangular Callout 13"/>
              <p:cNvSpPr/>
              <p:nvPr/>
            </p:nvSpPr>
            <p:spPr>
              <a:xfrm>
                <a:off x="7125634" y="1685610"/>
                <a:ext cx="3727423" cy="2043401"/>
              </a:xfrm>
              <a:prstGeom prst="wedgeRoundRectCallout">
                <a:avLst>
                  <a:gd name="adj1" fmla="val 53765"/>
                  <a:gd name="adj2" fmla="val 96883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136520" y="1710453"/>
                <a:ext cx="4073093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เพราะประโยชน์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ของ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การใช้หลักการแก้ปัญหา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วิธีที่น่าเชื่อถือและยอมรับได้เมื่อแก้ปัญหาได้ด้วยตนเอง</a:t>
                </a:r>
              </a:p>
            </p:txBody>
          </p:sp>
        </p:grpSp>
      </p:grpSp>
      <p:sp>
        <p:nvSpPr>
          <p:cNvPr id="7" name="Oval 6"/>
          <p:cNvSpPr/>
          <p:nvPr/>
        </p:nvSpPr>
        <p:spPr>
          <a:xfrm>
            <a:off x="1485738" y="424672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7096815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จากภาพเกมซูโดะกุ นักเรียนควรเติมเลข 4 ที่ช่องใด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ง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99314" y="4548549"/>
            <a:ext cx="6468027" cy="1955309"/>
            <a:chOff x="5399314" y="4548549"/>
            <a:chExt cx="6468027" cy="1955309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5399314" y="4548549"/>
              <a:ext cx="4167745" cy="1743836"/>
            </a:xfrm>
            <a:prstGeom prst="wedgeRoundRectCallout">
              <a:avLst>
                <a:gd name="adj1" fmla="val 69673"/>
                <a:gd name="adj2" fmla="val 2890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43611" y="4893009"/>
              <a:ext cx="1423730" cy="16108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19248" y="4690067"/>
              <a:ext cx="43561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เพราะเมื่อ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เติมเลข 4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ช่อง ก จะทำให้ไม่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ซ้ำ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กับ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ช่องอื่น ๆ ทั้ง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แนวนอนและ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แนวตั้ง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1484197" y="177525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072535"/>
              </p:ext>
            </p:extLst>
          </p:nvPr>
        </p:nvGraphicFramePr>
        <p:xfrm>
          <a:off x="6910872" y="1760374"/>
          <a:ext cx="3687880" cy="2333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970">
                  <a:extLst>
                    <a:ext uri="{9D8B030D-6E8A-4147-A177-3AD203B41FA5}">
                      <a16:colId xmlns:a16="http://schemas.microsoft.com/office/drawing/2014/main" xmlns="" val="3416013968"/>
                    </a:ext>
                  </a:extLst>
                </a:gridCol>
                <a:gridCol w="921970">
                  <a:extLst>
                    <a:ext uri="{9D8B030D-6E8A-4147-A177-3AD203B41FA5}">
                      <a16:colId xmlns:a16="http://schemas.microsoft.com/office/drawing/2014/main" xmlns="" val="2743708885"/>
                    </a:ext>
                  </a:extLst>
                </a:gridCol>
                <a:gridCol w="921970">
                  <a:extLst>
                    <a:ext uri="{9D8B030D-6E8A-4147-A177-3AD203B41FA5}">
                      <a16:colId xmlns:a16="http://schemas.microsoft.com/office/drawing/2014/main" xmlns="" val="998602958"/>
                    </a:ext>
                  </a:extLst>
                </a:gridCol>
                <a:gridCol w="921970">
                  <a:extLst>
                    <a:ext uri="{9D8B030D-6E8A-4147-A177-3AD203B41FA5}">
                      <a16:colId xmlns:a16="http://schemas.microsoft.com/office/drawing/2014/main" xmlns="" val="2320569322"/>
                    </a:ext>
                  </a:extLst>
                </a:gridCol>
              </a:tblGrid>
              <a:tr h="546874"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ง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3683485"/>
                  </a:ext>
                </a:extLst>
              </a:tr>
              <a:tr h="584893"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7429856"/>
                  </a:ext>
                </a:extLst>
              </a:tr>
              <a:tr h="584893"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3744649"/>
                  </a:ext>
                </a:extLst>
              </a:tr>
              <a:tr h="584893"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ค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33517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826861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ข้อใดเป็นการใช้คอมพิวเตอร์ในการแก้ไขปัญหามากที่สุด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การเขียนโปรแกรมคอมพิวเตอร์เพื่อคำนวณพื้นที่รูปสี่เหลี่ยม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ใช้คอมพิวเตอร์ในการดูภาพยนตร์ ฟังเพลง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ใช้คอมพิวเตอร์ในการวาดภาพการ์ตูน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ใช้คอมพิวเตอร์ติดตามข่าวสาร </a:t>
            </a:r>
          </a:p>
        </p:txBody>
      </p:sp>
      <p:sp>
        <p:nvSpPr>
          <p:cNvPr id="7" name="Oval 6"/>
          <p:cNvSpPr/>
          <p:nvPr/>
        </p:nvSpPr>
        <p:spPr>
          <a:xfrm>
            <a:off x="1499747" y="180520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48939" y="2364392"/>
            <a:ext cx="4394718" cy="4415770"/>
            <a:chOff x="7448939" y="2364392"/>
            <a:chExt cx="4394718" cy="4415770"/>
          </a:xfrm>
        </p:grpSpPr>
        <p:grpSp>
          <p:nvGrpSpPr>
            <p:cNvPr id="3" name="Group 2"/>
            <p:cNvGrpSpPr/>
            <p:nvPr/>
          </p:nvGrpSpPr>
          <p:grpSpPr>
            <a:xfrm>
              <a:off x="7448939" y="2364392"/>
              <a:ext cx="4394718" cy="2652517"/>
              <a:chOff x="7448939" y="2538568"/>
              <a:chExt cx="4394718" cy="2652517"/>
            </a:xfrm>
          </p:grpSpPr>
          <p:sp>
            <p:nvSpPr>
              <p:cNvPr id="9" name="Rounded Rectangular Callout 8"/>
              <p:cNvSpPr/>
              <p:nvPr/>
            </p:nvSpPr>
            <p:spPr>
              <a:xfrm>
                <a:off x="7448939" y="2538568"/>
                <a:ext cx="4394718" cy="2630745"/>
              </a:xfrm>
              <a:prstGeom prst="wedgeRoundRectCallout">
                <a:avLst>
                  <a:gd name="adj1" fmla="val 3840"/>
                  <a:gd name="adj2" fmla="val 58264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32914" y="2636540"/>
                <a:ext cx="431074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1)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การใช้คอมพิวเตอร์เขียนโปรแกรมเพื่อคำนวณ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พื้นที่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รูป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สี่เหลี่ยม เป็น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การใช้คอมพิวเตอร์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ในการแก้ปัญหาได้มากที่สุด และตรงจุดประสงค์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2014" y="5169313"/>
              <a:ext cx="1423730" cy="161084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/>
          <p:cNvCxnSpPr/>
          <p:nvPr/>
        </p:nvCxnSpPr>
        <p:spPr>
          <a:xfrm>
            <a:off x="7120213" y="1906965"/>
            <a:ext cx="1324317" cy="0"/>
          </a:xfrm>
          <a:prstGeom prst="straightConnector1">
            <a:avLst/>
          </a:prstGeom>
          <a:ln w="57150">
            <a:solidFill>
              <a:srgbClr val="F27D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0" y="390759"/>
            <a:ext cx="4055707" cy="924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51" y="1318862"/>
            <a:ext cx="1758464" cy="522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60920" y="501624"/>
            <a:ext cx="3623108" cy="6003484"/>
            <a:chOff x="7860920" y="501624"/>
            <a:chExt cx="3623108" cy="600348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91" y="501624"/>
              <a:ext cx="2021632" cy="57600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0746" y="1319412"/>
              <a:ext cx="1183453" cy="11834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0747" y="3025132"/>
              <a:ext cx="1183453" cy="1183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0747" y="4893260"/>
              <a:ext cx="1183453" cy="118345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047943" y="2431063"/>
              <a:ext cx="1249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ติดกิ๊บรวบผม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63324" y="4136507"/>
              <a:ext cx="36182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รีบรับประทานและไม่อยู่ในที่ที่มีอากาศร้อน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60920" y="6043443"/>
              <a:ext cx="36231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ใส่หนังสือและอุปกรณ์การเรียนเท่าที่จำเป็น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45802" y="586062"/>
              <a:ext cx="1527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วิธีการแก้ปัญหา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47331" y="497452"/>
            <a:ext cx="2125903" cy="6007656"/>
            <a:chOff x="4947331" y="497452"/>
            <a:chExt cx="2125903" cy="600765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6482" y="497452"/>
              <a:ext cx="1704048" cy="57600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556" y="3025132"/>
              <a:ext cx="1183453" cy="1183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556" y="4893260"/>
              <a:ext cx="1183453" cy="118345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318" y="1321243"/>
              <a:ext cx="1181929" cy="11819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66141" y="2426891"/>
              <a:ext cx="1688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ทรงผมไม่เรียบร้อย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47331" y="4136507"/>
              <a:ext cx="21259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ไอศกรีมละลายเลอะมือ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2365" y="6043443"/>
              <a:ext cx="1875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กระเป๋ามีน้ำหนักมาก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43835" y="565283"/>
              <a:ext cx="732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ปัญหา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76952" y="393132"/>
            <a:ext cx="3172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ปัญหาและวิธีการแก้ปัญหา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7120213" y="3612685"/>
            <a:ext cx="1324317" cy="0"/>
          </a:xfrm>
          <a:prstGeom prst="straightConnector1">
            <a:avLst/>
          </a:prstGeom>
          <a:ln w="57150">
            <a:solidFill>
              <a:srgbClr val="F27D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120213" y="5486721"/>
            <a:ext cx="1324317" cy="0"/>
          </a:xfrm>
          <a:prstGeom prst="straightConnector1">
            <a:avLst/>
          </a:prstGeom>
          <a:ln w="57150">
            <a:solidFill>
              <a:srgbClr val="F27D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4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142645" y="4612954"/>
            <a:ext cx="9174363" cy="1940179"/>
            <a:chOff x="8022771" y="2060469"/>
            <a:chExt cx="9174363" cy="1940179"/>
          </a:xfrm>
        </p:grpSpPr>
        <p:grpSp>
          <p:nvGrpSpPr>
            <p:cNvPr id="8" name="Group 7"/>
            <p:cNvGrpSpPr/>
            <p:nvPr/>
          </p:nvGrpSpPr>
          <p:grpSpPr>
            <a:xfrm>
              <a:off x="8022771" y="2060469"/>
              <a:ext cx="7663321" cy="1226579"/>
              <a:chOff x="8022771" y="2060469"/>
              <a:chExt cx="7663321" cy="1226579"/>
            </a:xfrm>
          </p:grpSpPr>
          <p:sp>
            <p:nvSpPr>
              <p:cNvPr id="9" name="Rounded Rectangular Callout 8"/>
              <p:cNvSpPr/>
              <p:nvPr/>
            </p:nvSpPr>
            <p:spPr>
              <a:xfrm>
                <a:off x="8022771" y="2060469"/>
                <a:ext cx="7003944" cy="1176941"/>
              </a:xfrm>
              <a:prstGeom prst="wedgeRoundRectCallout">
                <a:avLst>
                  <a:gd name="adj1" fmla="val 62141"/>
                  <a:gd name="adj2" fmla="val 37514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142518" y="2209830"/>
                <a:ext cx="754357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เพราะต้อง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รับข้อมูล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เข้าเป็น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ความกว้าง =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W 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ความยาว =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L 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จากนั้นประมวลผล แล้วแสดงผลลัพธ์ออกมา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73404" y="2389799"/>
              <a:ext cx="1423730" cy="1610849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6392" y="532621"/>
            <a:ext cx="9820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ข้อใดกล่าวถูกต้องเกี่ยวกับการเขียนโปรแกรมเพื่อคำนวณพื้นที่รูปสี่เหลี่ยม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37705" y="1388821"/>
            <a:ext cx="9998327" cy="2975988"/>
            <a:chOff x="274991" y="1278651"/>
            <a:chExt cx="9998327" cy="2975988"/>
          </a:xfrm>
        </p:grpSpPr>
        <p:grpSp>
          <p:nvGrpSpPr>
            <p:cNvPr id="38" name="Group 37"/>
            <p:cNvGrpSpPr/>
            <p:nvPr/>
          </p:nvGrpSpPr>
          <p:grpSpPr>
            <a:xfrm>
              <a:off x="274991" y="1278651"/>
              <a:ext cx="2354996" cy="2884806"/>
              <a:chOff x="556746" y="1426780"/>
              <a:chExt cx="2354996" cy="288480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984304" y="1588686"/>
                <a:ext cx="1927438" cy="2722900"/>
                <a:chOff x="761373" y="2334517"/>
                <a:chExt cx="1645920" cy="2907533"/>
              </a:xfrm>
            </p:grpSpPr>
            <p:sp>
              <p:nvSpPr>
                <p:cNvPr id="2" name="Flowchart: Alternate Process 1"/>
                <p:cNvSpPr/>
                <p:nvPr/>
              </p:nvSpPr>
              <p:spPr>
                <a:xfrm>
                  <a:off x="1175084" y="2334517"/>
                  <a:ext cx="793103" cy="274320"/>
                </a:xfrm>
                <a:prstGeom prst="flowChartAlternateProcess">
                  <a:avLst/>
                </a:prstGeom>
                <a:solidFill>
                  <a:srgbClr val="C7AAD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เริ่มต้น</a:t>
                  </a:r>
                  <a:endPara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" name="Flowchart: Data 2"/>
                <p:cNvSpPr/>
                <p:nvPr/>
              </p:nvSpPr>
              <p:spPr>
                <a:xfrm>
                  <a:off x="761373" y="2861160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กว้าง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= W</a:t>
                  </a:r>
                </a:p>
              </p:txBody>
            </p:sp>
            <p:sp>
              <p:nvSpPr>
                <p:cNvPr id="4" name="Flowchart: Process 3"/>
                <p:cNvSpPr/>
                <p:nvPr/>
              </p:nvSpPr>
              <p:spPr>
                <a:xfrm>
                  <a:off x="761373" y="3387803"/>
                  <a:ext cx="1645920" cy="274320"/>
                </a:xfrm>
                <a:prstGeom prst="flowChartProcess">
                  <a:avLst/>
                </a:prstGeom>
                <a:solidFill>
                  <a:srgbClr val="FDCB8A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ยาว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= L</a:t>
                  </a:r>
                </a:p>
              </p:txBody>
            </p:sp>
            <p:sp>
              <p:nvSpPr>
                <p:cNvPr id="13" name="Flowchart: Data 12"/>
                <p:cNvSpPr/>
                <p:nvPr/>
              </p:nvSpPr>
              <p:spPr>
                <a:xfrm>
                  <a:off x="761373" y="3914446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A = W*L</a:t>
                  </a:r>
                </a:p>
              </p:txBody>
            </p:sp>
            <p:sp>
              <p:nvSpPr>
                <p:cNvPr id="14" name="Flowchart: Data 13"/>
                <p:cNvSpPr/>
                <p:nvPr/>
              </p:nvSpPr>
              <p:spPr>
                <a:xfrm>
                  <a:off x="761373" y="4441089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แสดงผล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A</a:t>
                  </a:r>
                </a:p>
              </p:txBody>
            </p:sp>
            <p:sp>
              <p:nvSpPr>
                <p:cNvPr id="15" name="Flowchart: Alternate Process 14"/>
                <p:cNvSpPr/>
                <p:nvPr/>
              </p:nvSpPr>
              <p:spPr>
                <a:xfrm>
                  <a:off x="1175084" y="4967730"/>
                  <a:ext cx="793103" cy="274320"/>
                </a:xfrm>
                <a:prstGeom prst="flowChartAlternateProcess">
                  <a:avLst/>
                </a:prstGeom>
                <a:solidFill>
                  <a:srgbClr val="C7AAD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จบ</a:t>
                  </a:r>
                  <a:endPara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cxnSp>
              <p:nvCxnSpPr>
                <p:cNvPr id="6" name="Straight Arrow Connector 5"/>
                <p:cNvCxnSpPr>
                  <a:stCxn id="2" idx="2"/>
                  <a:endCxn id="3" idx="1"/>
                </p:cNvCxnSpPr>
                <p:nvPr/>
              </p:nvCxnSpPr>
              <p:spPr>
                <a:xfrm>
                  <a:off x="1571636" y="2608837"/>
                  <a:ext cx="12697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>
                  <a:stCxn id="3" idx="4"/>
                  <a:endCxn id="4" idx="0"/>
                </p:cNvCxnSpPr>
                <p:nvPr/>
              </p:nvCxnSpPr>
              <p:spPr>
                <a:xfrm>
                  <a:off x="1584333" y="3135480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>
                  <a:stCxn id="4" idx="2"/>
                  <a:endCxn id="13" idx="1"/>
                </p:cNvCxnSpPr>
                <p:nvPr/>
              </p:nvCxnSpPr>
              <p:spPr>
                <a:xfrm>
                  <a:off x="1584333" y="3662123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>
                  <a:stCxn id="13" idx="4"/>
                  <a:endCxn id="14" idx="1"/>
                </p:cNvCxnSpPr>
                <p:nvPr/>
              </p:nvCxnSpPr>
              <p:spPr>
                <a:xfrm>
                  <a:off x="1584333" y="4188766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>
                  <a:stCxn id="14" idx="4"/>
                  <a:endCxn id="15" idx="0"/>
                </p:cNvCxnSpPr>
                <p:nvPr/>
              </p:nvCxnSpPr>
              <p:spPr>
                <a:xfrm flipH="1">
                  <a:off x="1571636" y="4715409"/>
                  <a:ext cx="12697" cy="25232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556746" y="1426780"/>
                <a:ext cx="6531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 smtClean="0">
                    <a:latin typeface="TH Sarabun New" pitchFamily="34" charset="-34"/>
                    <a:cs typeface="TH Sarabun New" pitchFamily="34" charset="-34"/>
                  </a:rPr>
                  <a:t>1)</a:t>
                </a:r>
                <a:endParaRPr lang="th-TH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98050" y="1348887"/>
              <a:ext cx="2013046" cy="2814317"/>
              <a:chOff x="6145060" y="1375829"/>
              <a:chExt cx="2013046" cy="281431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258370" y="1480720"/>
                <a:ext cx="1899736" cy="2709426"/>
                <a:chOff x="5311323" y="2334517"/>
                <a:chExt cx="1658618" cy="2907533"/>
              </a:xfrm>
            </p:grpSpPr>
            <p:sp>
              <p:nvSpPr>
                <p:cNvPr id="39" name="Flowchart: Alternate Process 38"/>
                <p:cNvSpPr/>
                <p:nvPr/>
              </p:nvSpPr>
              <p:spPr>
                <a:xfrm>
                  <a:off x="5737732" y="2334517"/>
                  <a:ext cx="793103" cy="274320"/>
                </a:xfrm>
                <a:prstGeom prst="flowChartAlternateProcess">
                  <a:avLst/>
                </a:prstGeom>
                <a:solidFill>
                  <a:srgbClr val="C7AAD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เริ่มต้น</a:t>
                  </a:r>
                  <a:endPara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0" name="Flowchart: Data 39"/>
                <p:cNvSpPr/>
                <p:nvPr/>
              </p:nvSpPr>
              <p:spPr>
                <a:xfrm>
                  <a:off x="5324021" y="2861160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กว้าง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= W</a:t>
                  </a:r>
                </a:p>
              </p:txBody>
            </p:sp>
            <p:sp>
              <p:nvSpPr>
                <p:cNvPr id="42" name="Flowchart: Data 41"/>
                <p:cNvSpPr/>
                <p:nvPr/>
              </p:nvSpPr>
              <p:spPr>
                <a:xfrm>
                  <a:off x="5324021" y="3914446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แสดงผล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A</a:t>
                  </a:r>
                </a:p>
              </p:txBody>
            </p:sp>
            <p:sp>
              <p:nvSpPr>
                <p:cNvPr id="44" name="Flowchart: Alternate Process 43"/>
                <p:cNvSpPr/>
                <p:nvPr/>
              </p:nvSpPr>
              <p:spPr>
                <a:xfrm>
                  <a:off x="5737732" y="4967730"/>
                  <a:ext cx="793103" cy="274320"/>
                </a:xfrm>
                <a:prstGeom prst="flowChartAlternateProcess">
                  <a:avLst/>
                </a:prstGeom>
                <a:solidFill>
                  <a:srgbClr val="C7AAD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จบ</a:t>
                  </a:r>
                  <a:endPara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cxnSp>
              <p:nvCxnSpPr>
                <p:cNvPr id="45" name="Straight Arrow Connector 44"/>
                <p:cNvCxnSpPr>
                  <a:stCxn id="39" idx="2"/>
                  <a:endCxn id="40" idx="1"/>
                </p:cNvCxnSpPr>
                <p:nvPr/>
              </p:nvCxnSpPr>
              <p:spPr>
                <a:xfrm>
                  <a:off x="6134284" y="2608837"/>
                  <a:ext cx="12697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>
                  <a:stCxn id="40" idx="4"/>
                </p:cNvCxnSpPr>
                <p:nvPr/>
              </p:nvCxnSpPr>
              <p:spPr>
                <a:xfrm>
                  <a:off x="6146981" y="3135480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>
                  <a:endCxn id="42" idx="1"/>
                </p:cNvCxnSpPr>
                <p:nvPr/>
              </p:nvCxnSpPr>
              <p:spPr>
                <a:xfrm>
                  <a:off x="6146981" y="3662123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>
                  <a:stCxn id="42" idx="4"/>
                </p:cNvCxnSpPr>
                <p:nvPr/>
              </p:nvCxnSpPr>
              <p:spPr>
                <a:xfrm>
                  <a:off x="6146981" y="4188766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>
                  <a:endCxn id="44" idx="0"/>
                </p:cNvCxnSpPr>
                <p:nvPr/>
              </p:nvCxnSpPr>
              <p:spPr>
                <a:xfrm flipH="1">
                  <a:off x="6134284" y="4715409"/>
                  <a:ext cx="12697" cy="25232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Flowchart: Data 49"/>
                <p:cNvSpPr/>
                <p:nvPr/>
              </p:nvSpPr>
              <p:spPr>
                <a:xfrm>
                  <a:off x="5311323" y="3383709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ยาว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= L</a:t>
                  </a:r>
                </a:p>
              </p:txBody>
            </p:sp>
            <p:sp>
              <p:nvSpPr>
                <p:cNvPr id="51" name="Flowchart: Process 50"/>
                <p:cNvSpPr/>
                <p:nvPr/>
              </p:nvSpPr>
              <p:spPr>
                <a:xfrm>
                  <a:off x="5324021" y="4445183"/>
                  <a:ext cx="1645920" cy="274320"/>
                </a:xfrm>
                <a:prstGeom prst="flowChartProcess">
                  <a:avLst/>
                </a:prstGeom>
                <a:solidFill>
                  <a:srgbClr val="FDCB8A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A = W*L</a:t>
                  </a:r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6145060" y="1375829"/>
                <a:ext cx="6531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3600" dirty="0" smtClean="0">
                    <a:latin typeface="TH Sarabun New" pitchFamily="34" charset="-34"/>
                    <a:cs typeface="TH Sarabun New" pitchFamily="34" charset="-34"/>
                  </a:rPr>
                  <a:t>)</a:t>
                </a:r>
                <a:endParaRPr lang="th-TH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956039" y="1371346"/>
              <a:ext cx="2215075" cy="2883293"/>
              <a:chOff x="5720610" y="1365237"/>
              <a:chExt cx="2215075" cy="288329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933550" y="1415444"/>
                <a:ext cx="2002135" cy="2833086"/>
                <a:chOff x="3022752" y="2334517"/>
                <a:chExt cx="1645920" cy="2907533"/>
              </a:xfrm>
            </p:grpSpPr>
            <p:sp>
              <p:nvSpPr>
                <p:cNvPr id="25" name="Flowchart: Alternate Process 24"/>
                <p:cNvSpPr/>
                <p:nvPr/>
              </p:nvSpPr>
              <p:spPr>
                <a:xfrm>
                  <a:off x="3436463" y="2334517"/>
                  <a:ext cx="793103" cy="274320"/>
                </a:xfrm>
                <a:prstGeom prst="flowChartAlternateProcess">
                  <a:avLst/>
                </a:prstGeom>
                <a:solidFill>
                  <a:srgbClr val="C7AAD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เริ่มต้น</a:t>
                  </a:r>
                  <a:endPara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26" name="Flowchart: Data 25"/>
                <p:cNvSpPr/>
                <p:nvPr/>
              </p:nvSpPr>
              <p:spPr>
                <a:xfrm>
                  <a:off x="3022752" y="2861160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กว้าง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= W</a:t>
                  </a:r>
                </a:p>
              </p:txBody>
            </p:sp>
            <p:sp>
              <p:nvSpPr>
                <p:cNvPr id="27" name="Flowchart: Process 26"/>
                <p:cNvSpPr/>
                <p:nvPr/>
              </p:nvSpPr>
              <p:spPr>
                <a:xfrm>
                  <a:off x="3022752" y="3387803"/>
                  <a:ext cx="1645920" cy="274320"/>
                </a:xfrm>
                <a:prstGeom prst="flowChartProcess">
                  <a:avLst/>
                </a:prstGeom>
                <a:solidFill>
                  <a:srgbClr val="FDCB8A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แสดงผล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A</a:t>
                  </a:r>
                </a:p>
              </p:txBody>
            </p:sp>
            <p:sp>
              <p:nvSpPr>
                <p:cNvPr id="28" name="Flowchart: Data 27"/>
                <p:cNvSpPr/>
                <p:nvPr/>
              </p:nvSpPr>
              <p:spPr>
                <a:xfrm>
                  <a:off x="3022752" y="3914446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A = W*L</a:t>
                  </a:r>
                </a:p>
              </p:txBody>
            </p:sp>
            <p:sp>
              <p:nvSpPr>
                <p:cNvPr id="29" name="Flowchart: Data 28"/>
                <p:cNvSpPr/>
                <p:nvPr/>
              </p:nvSpPr>
              <p:spPr>
                <a:xfrm>
                  <a:off x="3022752" y="4441089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ยาว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= L</a:t>
                  </a:r>
                </a:p>
              </p:txBody>
            </p:sp>
            <p:sp>
              <p:nvSpPr>
                <p:cNvPr id="30" name="Flowchart: Alternate Process 29"/>
                <p:cNvSpPr/>
                <p:nvPr/>
              </p:nvSpPr>
              <p:spPr>
                <a:xfrm>
                  <a:off x="3436463" y="4967730"/>
                  <a:ext cx="793103" cy="274320"/>
                </a:xfrm>
                <a:prstGeom prst="flowChartAlternateProcess">
                  <a:avLst/>
                </a:prstGeom>
                <a:solidFill>
                  <a:srgbClr val="C7AAD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จบ</a:t>
                  </a:r>
                  <a:endPara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cxnSp>
              <p:nvCxnSpPr>
                <p:cNvPr id="31" name="Straight Arrow Connector 30"/>
                <p:cNvCxnSpPr>
                  <a:stCxn id="25" idx="2"/>
                  <a:endCxn id="26" idx="1"/>
                </p:cNvCxnSpPr>
                <p:nvPr/>
              </p:nvCxnSpPr>
              <p:spPr>
                <a:xfrm>
                  <a:off x="3833015" y="2608837"/>
                  <a:ext cx="12697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>
                  <a:stCxn id="26" idx="4"/>
                  <a:endCxn id="27" idx="0"/>
                </p:cNvCxnSpPr>
                <p:nvPr/>
              </p:nvCxnSpPr>
              <p:spPr>
                <a:xfrm>
                  <a:off x="3845712" y="3135480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>
                  <a:stCxn id="27" idx="2"/>
                  <a:endCxn id="28" idx="1"/>
                </p:cNvCxnSpPr>
                <p:nvPr/>
              </p:nvCxnSpPr>
              <p:spPr>
                <a:xfrm>
                  <a:off x="3845712" y="3662123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>
                  <a:stCxn id="28" idx="4"/>
                  <a:endCxn id="29" idx="1"/>
                </p:cNvCxnSpPr>
                <p:nvPr/>
              </p:nvCxnSpPr>
              <p:spPr>
                <a:xfrm>
                  <a:off x="3845712" y="4188766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>
                  <a:stCxn id="29" idx="4"/>
                  <a:endCxn id="30" idx="0"/>
                </p:cNvCxnSpPr>
                <p:nvPr/>
              </p:nvCxnSpPr>
              <p:spPr>
                <a:xfrm flipH="1">
                  <a:off x="3833015" y="4715409"/>
                  <a:ext cx="12697" cy="25232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TextBox 65"/>
              <p:cNvSpPr txBox="1"/>
              <p:nvPr/>
            </p:nvSpPr>
            <p:spPr>
              <a:xfrm>
                <a:off x="5720610" y="1365237"/>
                <a:ext cx="6531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>
                    <a:latin typeface="TH Sarabun New" pitchFamily="34" charset="-34"/>
                    <a:cs typeface="TH Sarabun New" pitchFamily="34" charset="-34"/>
                  </a:rPr>
                  <a:t>2</a:t>
                </a:r>
                <a:r>
                  <a:rPr lang="th-TH" sz="3600" dirty="0" smtClean="0">
                    <a:latin typeface="TH Sarabun New" pitchFamily="34" charset="-34"/>
                    <a:cs typeface="TH Sarabun New" pitchFamily="34" charset="-34"/>
                  </a:rPr>
                  <a:t>)</a:t>
                </a:r>
                <a:endParaRPr lang="th-TH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8207968" y="1369513"/>
              <a:ext cx="2065350" cy="2876237"/>
              <a:chOff x="8743114" y="1285368"/>
              <a:chExt cx="2065350" cy="287623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8933981" y="1435028"/>
                <a:ext cx="1874483" cy="2726577"/>
                <a:chOff x="7612592" y="2334517"/>
                <a:chExt cx="1658618" cy="2907533"/>
              </a:xfrm>
            </p:grpSpPr>
            <p:sp>
              <p:nvSpPr>
                <p:cNvPr id="52" name="Flowchart: Alternate Process 51"/>
                <p:cNvSpPr/>
                <p:nvPr/>
              </p:nvSpPr>
              <p:spPr>
                <a:xfrm>
                  <a:off x="8039001" y="2334517"/>
                  <a:ext cx="793103" cy="274320"/>
                </a:xfrm>
                <a:prstGeom prst="flowChartAlternateProcess">
                  <a:avLst/>
                </a:prstGeom>
                <a:solidFill>
                  <a:srgbClr val="C7AAD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เริ่มต้น</a:t>
                  </a:r>
                  <a:endPara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53" name="Flowchart: Data 52"/>
                <p:cNvSpPr/>
                <p:nvPr/>
              </p:nvSpPr>
              <p:spPr>
                <a:xfrm>
                  <a:off x="7625290" y="2861160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กว้าง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= W</a:t>
                  </a:r>
                </a:p>
              </p:txBody>
            </p:sp>
            <p:sp>
              <p:nvSpPr>
                <p:cNvPr id="55" name="Flowchart: Alternate Process 54"/>
                <p:cNvSpPr/>
                <p:nvPr/>
              </p:nvSpPr>
              <p:spPr>
                <a:xfrm>
                  <a:off x="8039001" y="4967730"/>
                  <a:ext cx="793103" cy="274320"/>
                </a:xfrm>
                <a:prstGeom prst="flowChartAlternateProcess">
                  <a:avLst/>
                </a:prstGeom>
                <a:solidFill>
                  <a:srgbClr val="C7AAD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จบ</a:t>
                  </a:r>
                  <a:endPara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cxnSp>
              <p:nvCxnSpPr>
                <p:cNvPr id="56" name="Straight Arrow Connector 55"/>
                <p:cNvCxnSpPr>
                  <a:stCxn id="52" idx="2"/>
                  <a:endCxn id="53" idx="1"/>
                </p:cNvCxnSpPr>
                <p:nvPr/>
              </p:nvCxnSpPr>
              <p:spPr>
                <a:xfrm>
                  <a:off x="8435553" y="2608837"/>
                  <a:ext cx="12697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>
                  <a:stCxn id="53" idx="4"/>
                </p:cNvCxnSpPr>
                <p:nvPr/>
              </p:nvCxnSpPr>
              <p:spPr>
                <a:xfrm>
                  <a:off x="8448250" y="3135480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8448250" y="3662123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8448250" y="4188766"/>
                  <a:ext cx="0" cy="2523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>
                  <a:endCxn id="55" idx="0"/>
                </p:cNvCxnSpPr>
                <p:nvPr/>
              </p:nvCxnSpPr>
              <p:spPr>
                <a:xfrm flipH="1">
                  <a:off x="8435553" y="4715409"/>
                  <a:ext cx="12697" cy="25232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Flowchart: Data 60"/>
                <p:cNvSpPr/>
                <p:nvPr/>
              </p:nvSpPr>
              <p:spPr>
                <a:xfrm>
                  <a:off x="7612592" y="3383709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ยาว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= L</a:t>
                  </a:r>
                </a:p>
              </p:txBody>
            </p:sp>
            <p:sp>
              <p:nvSpPr>
                <p:cNvPr id="63" name="Flowchart: Process 62"/>
                <p:cNvSpPr/>
                <p:nvPr/>
              </p:nvSpPr>
              <p:spPr>
                <a:xfrm>
                  <a:off x="7612592" y="3930152"/>
                  <a:ext cx="1645920" cy="274320"/>
                </a:xfrm>
                <a:prstGeom prst="flowChartProcess">
                  <a:avLst/>
                </a:prstGeom>
                <a:solidFill>
                  <a:srgbClr val="FDCB8A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A = W*L</a:t>
                  </a:r>
                </a:p>
              </p:txBody>
            </p:sp>
            <p:sp>
              <p:nvSpPr>
                <p:cNvPr id="64" name="Flowchart: Data 63"/>
                <p:cNvSpPr/>
                <p:nvPr/>
              </p:nvSpPr>
              <p:spPr>
                <a:xfrm>
                  <a:off x="7612592" y="4441087"/>
                  <a:ext cx="1645920" cy="274320"/>
                </a:xfrm>
                <a:prstGeom prst="flowChartInputOutput">
                  <a:avLst/>
                </a:prstGeom>
                <a:solidFill>
                  <a:srgbClr val="F69B8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แสดงผล </a:t>
                  </a:r>
                  <a:r>
                    <a:rPr 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A</a:t>
                  </a:r>
                </a:p>
              </p:txBody>
            </p:sp>
          </p:grpSp>
          <p:sp>
            <p:nvSpPr>
              <p:cNvPr id="67" name="TextBox 66"/>
              <p:cNvSpPr txBox="1"/>
              <p:nvPr/>
            </p:nvSpPr>
            <p:spPr>
              <a:xfrm>
                <a:off x="8743114" y="1285368"/>
                <a:ext cx="6531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 smtClean="0">
                    <a:latin typeface="TH Sarabun New" pitchFamily="34" charset="-34"/>
                    <a:cs typeface="TH Sarabun New" pitchFamily="34" charset="-34"/>
                  </a:rPr>
                  <a:t>4)</a:t>
                </a:r>
                <a:endParaRPr lang="th-TH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7" name="Oval 6"/>
          <p:cNvSpPr/>
          <p:nvPr/>
        </p:nvSpPr>
        <p:spPr>
          <a:xfrm>
            <a:off x="8576509" y="147362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10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3786" y="313828"/>
            <a:ext cx="8753264" cy="789970"/>
          </a:xfrm>
          <a:prstGeom prst="rect">
            <a:avLst/>
          </a:prstGeom>
          <a:solidFill>
            <a:srgbClr val="DEE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800" y="388335"/>
            <a:ext cx="101600" cy="636694"/>
          </a:xfrm>
          <a:prstGeom prst="rect">
            <a:avLst/>
          </a:prstGeom>
          <a:solidFill>
            <a:srgbClr val="DEE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1" y="706681"/>
            <a:ext cx="101599" cy="318348"/>
          </a:xfrm>
          <a:prstGeom prst="rect">
            <a:avLst/>
          </a:prstGeom>
          <a:solidFill>
            <a:srgbClr val="CBD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6345" y="450422"/>
            <a:ext cx="487678" cy="537310"/>
          </a:xfrm>
          <a:prstGeom prst="rect">
            <a:avLst/>
          </a:prstGeom>
          <a:solidFill>
            <a:srgbClr val="DC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6345" y="706680"/>
            <a:ext cx="487678" cy="281051"/>
          </a:xfrm>
          <a:prstGeom prst="rect">
            <a:avLst/>
          </a:prstGeom>
          <a:solidFill>
            <a:srgbClr val="CE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22304" y="514205"/>
            <a:ext cx="137160" cy="128693"/>
            <a:chOff x="2301241" y="731520"/>
            <a:chExt cx="189653" cy="128693"/>
          </a:xfrm>
        </p:grpSpPr>
        <p:sp>
          <p:nvSpPr>
            <p:cNvPr id="14" name="Rectangle 13"/>
            <p:cNvSpPr/>
            <p:nvPr/>
          </p:nvSpPr>
          <p:spPr>
            <a:xfrm>
              <a:off x="2301241" y="731520"/>
              <a:ext cx="189653" cy="128693"/>
            </a:xfrm>
            <a:prstGeom prst="rect">
              <a:avLst/>
            </a:prstGeom>
            <a:solidFill>
              <a:srgbClr val="35A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01241" y="814493"/>
              <a:ext cx="18965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flipV="1">
            <a:off x="1522305" y="782858"/>
            <a:ext cx="137160" cy="128693"/>
            <a:chOff x="2301241" y="731520"/>
            <a:chExt cx="189653" cy="128693"/>
          </a:xfrm>
        </p:grpSpPr>
        <p:sp>
          <p:nvSpPr>
            <p:cNvPr id="20" name="Rectangle 19"/>
            <p:cNvSpPr/>
            <p:nvPr/>
          </p:nvSpPr>
          <p:spPr>
            <a:xfrm>
              <a:off x="2301241" y="731520"/>
              <a:ext cx="189653" cy="128693"/>
            </a:xfrm>
            <a:prstGeom prst="rect">
              <a:avLst/>
            </a:prstGeom>
            <a:solidFill>
              <a:srgbClr val="35A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01241" y="814493"/>
              <a:ext cx="18965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781386" y="450421"/>
            <a:ext cx="50799" cy="5373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3786" y="706681"/>
            <a:ext cx="8753264" cy="397117"/>
          </a:xfrm>
          <a:prstGeom prst="rect">
            <a:avLst/>
          </a:prstGeom>
          <a:solidFill>
            <a:srgbClr val="CBD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9251" y="300187"/>
            <a:ext cx="2694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การแก้ปัญหา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628227"/>
              </p:ext>
            </p:extLst>
          </p:nvPr>
        </p:nvGraphicFramePr>
        <p:xfrm>
          <a:off x="5760327" y="2098040"/>
          <a:ext cx="5949102" cy="3820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r:id="rId3" imgW="6482880" imgH="4163400" progId="">
                  <p:embed/>
                </p:oleObj>
              </mc:Choice>
              <mc:Fallback>
                <p:oleObj r:id="rId3" imgW="6482880" imgH="4163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0327" y="2098040"/>
                        <a:ext cx="5949102" cy="3820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83786" y="1354291"/>
            <a:ext cx="49203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	ปัญหา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ที่นักเรียนสามารถแก้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ได้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ด้วย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ตัวของนักเรียนเอง เช่น การลืม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สิ่งของ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จะนำไปโรงเรียน การเดินทางไปโรงเรียนแล้วฝนตก นักเรียนอาจแก้ปัญหานี้ได้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ด้วย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การเขียนข้อความเตือนไว้ใน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ตำแหน่ง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เห็นได้ชัดเจนก่อนจะออกจากบ้าน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บางปัญหานอกจากจะ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เกิดกับ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ตัว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เราแล้ว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ยังส่งผลถึงผู้อื่นด้วย เช่น การทิ้งขยะ</a:t>
            </a:r>
            <a:br>
              <a:rPr lang="th-TH" sz="3200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ไม่เป็นที่ เราอาจแก้ปัญหานี้ได้ด้วยวิธีการเขียนป้ายเตือนการทิ้งขยะ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7335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7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997" y="584415"/>
            <a:ext cx="11647716" cy="5904439"/>
            <a:chOff x="380997" y="584415"/>
            <a:chExt cx="11647716" cy="5904439"/>
          </a:xfrm>
        </p:grpSpPr>
        <p:sp>
          <p:nvSpPr>
            <p:cNvPr id="43" name="Rounded Rectangle 42"/>
            <p:cNvSpPr/>
            <p:nvPr/>
          </p:nvSpPr>
          <p:spPr>
            <a:xfrm>
              <a:off x="7214443" y="589280"/>
              <a:ext cx="4632960" cy="5899574"/>
            </a:xfrm>
            <a:prstGeom prst="roundRect">
              <a:avLst>
                <a:gd name="adj" fmla="val 115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60654" y="4463277"/>
              <a:ext cx="5810259" cy="1479449"/>
              <a:chOff x="960654" y="4463277"/>
              <a:chExt cx="5810259" cy="147944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60654" y="4976385"/>
                <a:ext cx="1291884" cy="966341"/>
                <a:chOff x="9873891" y="5608321"/>
                <a:chExt cx="1291884" cy="966341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73891" y="5608321"/>
                  <a:ext cx="1291884" cy="549652"/>
                </a:xfrm>
                <a:prstGeom prst="rect">
                  <a:avLst/>
                </a:prstGeom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9912606" y="6174552"/>
                  <a:ext cx="12144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000" b="1" dirty="0">
                      <a:latin typeface="TH Sarabun New" pitchFamily="34" charset="-34"/>
                      <a:cs typeface="TH Sarabun New" pitchFamily="34" charset="-34"/>
                    </a:rPr>
                    <a:t>คำถามสำคัญ</a:t>
                  </a: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2700760" y="4463277"/>
                <a:ext cx="4070153" cy="1422552"/>
                <a:chOff x="2700760" y="4463277"/>
                <a:chExt cx="4070153" cy="1422552"/>
              </a:xfrm>
            </p:grpSpPr>
            <p:sp>
              <p:nvSpPr>
                <p:cNvPr id="12" name="Rounded Rectangular Callout 11"/>
                <p:cNvSpPr/>
                <p:nvPr/>
              </p:nvSpPr>
              <p:spPr>
                <a:xfrm>
                  <a:off x="2739416" y="4463277"/>
                  <a:ext cx="3813783" cy="1422552"/>
                </a:xfrm>
                <a:prstGeom prst="wedgeRoundRectCallout">
                  <a:avLst>
                    <a:gd name="adj1" fmla="val -60344"/>
                    <a:gd name="adj2" fmla="val -80"/>
                    <a:gd name="adj3" fmla="val 1666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2700760" y="4696616"/>
                  <a:ext cx="4070153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นักเรียนคิดว่ามีวิธีการแก้ปัญหา</a:t>
                  </a:r>
                  <a:br>
                    <a:rPr lang="th-TH" sz="2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</a:br>
                  <a:r>
                    <a:rPr lang="th-TH" sz="2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การลืมนำร่มไปโรงเรียนวิธีใดได้อีกบ้าง</a:t>
                  </a:r>
                  <a:endParaRPr 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8540017" y="1999490"/>
              <a:ext cx="2400126" cy="4248094"/>
              <a:chOff x="6969332" y="401007"/>
              <a:chExt cx="2104483" cy="3976005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7949353" y="636691"/>
                <a:ext cx="0" cy="599405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4" idx="4"/>
              </p:cNvCxnSpPr>
              <p:nvPr/>
            </p:nvCxnSpPr>
            <p:spPr>
              <a:xfrm>
                <a:off x="7949353" y="1459616"/>
                <a:ext cx="3386" cy="36857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stCxn id="18" idx="2"/>
              </p:cNvCxnSpPr>
              <p:nvPr/>
            </p:nvCxnSpPr>
            <p:spPr>
              <a:xfrm>
                <a:off x="7949353" y="2535090"/>
                <a:ext cx="3386" cy="60372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7952739" y="3319709"/>
                <a:ext cx="0" cy="587366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ounded Rectangle 22"/>
              <p:cNvSpPr/>
              <p:nvPr/>
            </p:nvSpPr>
            <p:spPr>
              <a:xfrm>
                <a:off x="7204287" y="3900194"/>
                <a:ext cx="1490133" cy="457200"/>
              </a:xfrm>
              <a:prstGeom prst="roundRect">
                <a:avLst>
                  <a:gd name="adj" fmla="val 49732"/>
                </a:avLst>
              </a:prstGeom>
              <a:solidFill>
                <a:srgbClr val="BEA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7204287" y="401007"/>
                <a:ext cx="1490133" cy="457200"/>
              </a:xfrm>
              <a:prstGeom prst="roundRect">
                <a:avLst>
                  <a:gd name="adj" fmla="val 49732"/>
                </a:avLst>
              </a:prstGeom>
              <a:solidFill>
                <a:srgbClr val="BEA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5" name="Flowchart: Decision 14"/>
              <p:cNvSpPr/>
              <p:nvPr/>
            </p:nvSpPr>
            <p:spPr>
              <a:xfrm>
                <a:off x="6969332" y="1828558"/>
                <a:ext cx="1960042" cy="877684"/>
              </a:xfrm>
              <a:prstGeom prst="flowChartDecision">
                <a:avLst/>
              </a:prstGeom>
              <a:solidFill>
                <a:srgbClr val="8CC8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969332" y="3080843"/>
                <a:ext cx="1960043" cy="457200"/>
              </a:xfrm>
              <a:prstGeom prst="rect">
                <a:avLst/>
              </a:prstGeom>
              <a:solidFill>
                <a:srgbClr val="EEC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585877" y="456802"/>
                <a:ext cx="726950" cy="489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394021" y="2102993"/>
                <a:ext cx="1110664" cy="432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ออกจากบ้าน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247141" y="3137343"/>
                <a:ext cx="1404424" cy="432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ส่งสัญญาณเตือน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55950" y="3944917"/>
                <a:ext cx="386806" cy="432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จบ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837593" y="1236096"/>
                <a:ext cx="223520" cy="2235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35" name="Elbow Connector 34"/>
              <p:cNvCxnSpPr/>
              <p:nvPr/>
            </p:nvCxnSpPr>
            <p:spPr>
              <a:xfrm flipH="1" flipV="1">
                <a:off x="8042023" y="1347856"/>
                <a:ext cx="868261" cy="919544"/>
              </a:xfrm>
              <a:prstGeom prst="bentConnector3">
                <a:avLst>
                  <a:gd name="adj1" fmla="val -26328"/>
                </a:avLst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8364967" y="1493693"/>
                <a:ext cx="7088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ไม่จริง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145588" y="2535808"/>
                <a:ext cx="5565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จริง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380997" y="677625"/>
              <a:ext cx="689065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	ปัญหา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ที่นักเรียนแต่ละคนพบจะมีความแตกต่างกัน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บาง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ปัญหาอาจมาจากความอยากรู้อยากเห็น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หรือการ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กำหนด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คำถามของ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นักเรียนก็ได้เช่นกัน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ปัญหาแต่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ละปัญหาอาจมีวิธีการแก้ปัญหาที่แตกต่างกัน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ขึ้นอยู่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กับการใช้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เหตุผล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การตัดสินใจ หรือการเลือกวิธีการแก้ปัญหาของแต่ละคน</a:t>
              </a:r>
            </a:p>
            <a:p>
              <a:endParaRPr lang="th-TH" sz="1600" b="1" dirty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อาจสรุปได้ว่า การแก้ปัญหา (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problem solving)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การหาวิธีหรือการทำงานนั้นให้สำเร็จนั่นเอง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7214443" y="584415"/>
              <a:ext cx="4632960" cy="1285330"/>
            </a:xfrm>
            <a:custGeom>
              <a:avLst/>
              <a:gdLst>
                <a:gd name="connsiteX0" fmla="*/ 535107 w 4632960"/>
                <a:gd name="connsiteY0" fmla="*/ 0 h 1285330"/>
                <a:gd name="connsiteX1" fmla="*/ 4097853 w 4632960"/>
                <a:gd name="connsiteY1" fmla="*/ 0 h 1285330"/>
                <a:gd name="connsiteX2" fmla="*/ 4632960 w 4632960"/>
                <a:gd name="connsiteY2" fmla="*/ 535107 h 1285330"/>
                <a:gd name="connsiteX3" fmla="*/ 4632960 w 4632960"/>
                <a:gd name="connsiteY3" fmla="*/ 1285330 h 1285330"/>
                <a:gd name="connsiteX4" fmla="*/ 0 w 4632960"/>
                <a:gd name="connsiteY4" fmla="*/ 1285330 h 1285330"/>
                <a:gd name="connsiteX5" fmla="*/ 0 w 4632960"/>
                <a:gd name="connsiteY5" fmla="*/ 535107 h 1285330"/>
                <a:gd name="connsiteX6" fmla="*/ 535107 w 4632960"/>
                <a:gd name="connsiteY6" fmla="*/ 0 h 128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60" h="1285330">
                  <a:moveTo>
                    <a:pt x="535107" y="0"/>
                  </a:moveTo>
                  <a:lnTo>
                    <a:pt x="4097853" y="0"/>
                  </a:lnTo>
                  <a:cubicBezTo>
                    <a:pt x="4393384" y="0"/>
                    <a:pt x="4632960" y="239576"/>
                    <a:pt x="4632960" y="535107"/>
                  </a:cubicBezTo>
                  <a:lnTo>
                    <a:pt x="4632960" y="1285330"/>
                  </a:lnTo>
                  <a:lnTo>
                    <a:pt x="0" y="1285330"/>
                  </a:lnTo>
                  <a:lnTo>
                    <a:pt x="0" y="535107"/>
                  </a:lnTo>
                  <a:cubicBezTo>
                    <a:pt x="0" y="239576"/>
                    <a:pt x="239576" y="0"/>
                    <a:pt x="535107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21284" y="811581"/>
              <a:ext cx="5007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ผังงาน แสดงขั้นตอนการส่งสัญญาณเตือน</a:t>
              </a:r>
            </a:p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ของนาฬิกาเมื่อต้องออกจากบ้าน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8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/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85059" y="289301"/>
            <a:ext cx="11654431" cy="6315929"/>
            <a:chOff x="185059" y="289301"/>
            <a:chExt cx="11654431" cy="6315929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4D79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4D79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3572" y="289301"/>
              <a:ext cx="32063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5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วิธีการแก้ปัญหา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5059" y="1285801"/>
              <a:ext cx="6945086" cy="3847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	ปัญหา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ที่ซับซ้อนมากเราอาจต้องวางแผนการแก้ปัญหา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และ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อาจมีวิธีแก้ได้หลายวิธี การวางแผนการ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แก้ปัญหา จะต้อง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พิจารณาด้วยเหตุ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ผลต่าง ๆ ให้ครบทุก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กรณีที่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อาจเป็นไปได้</a:t>
              </a:r>
            </a:p>
            <a:p>
              <a:endParaRPr lang="th-TH" sz="2000" dirty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การใช้เหตุผล (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reasoning)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เป็นการคิดและอธิบาย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ความคิด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ออกมา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เป็นแผนงาน โดยแสดงวิธีการแก้ปัญหาออกมาเป็น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ลำดับ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ขั้นตอน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ทำให้มองเห็นวิธีการแก้ปัญหาได้อย่างชัดเจน ในแต่ละขั้นตอนต้องพิจารณาเงื่อนไขหรือเหตุผล ประกอบด้วย การแสดง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ขั้นตอน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การ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แก้ปัญหาทำได้โดยการเขียนบอกเล่า วาดภาพ หรือใช้สัญลักษณ์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23561" y="5330311"/>
              <a:ext cx="5492628" cy="1274919"/>
              <a:chOff x="623561" y="5167021"/>
              <a:chExt cx="5492628" cy="1274919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824305" y="5475599"/>
                <a:ext cx="1291884" cy="966341"/>
                <a:chOff x="9873891" y="5608321"/>
                <a:chExt cx="1291884" cy="966341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73891" y="5608321"/>
                  <a:ext cx="1291884" cy="549652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9912606" y="6174552"/>
                  <a:ext cx="12144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000" b="1" dirty="0">
                      <a:latin typeface="TH Sarabun New" pitchFamily="34" charset="-34"/>
                      <a:cs typeface="TH Sarabun New" pitchFamily="34" charset="-34"/>
                    </a:rPr>
                    <a:t>คำถามสำคัญ</a:t>
                  </a:r>
                </a:p>
              </p:txBody>
            </p:sp>
          </p:grpSp>
          <p:sp>
            <p:nvSpPr>
              <p:cNvPr id="26" name="Rounded Rectangular Callout 25"/>
              <p:cNvSpPr/>
              <p:nvPr/>
            </p:nvSpPr>
            <p:spPr>
              <a:xfrm>
                <a:off x="623561" y="5167021"/>
                <a:ext cx="3887894" cy="1101566"/>
              </a:xfrm>
              <a:prstGeom prst="wedgeRoundRectCallout">
                <a:avLst>
                  <a:gd name="adj1" fmla="val 60278"/>
                  <a:gd name="adj2" fmla="val -13607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32911" y="5330306"/>
                <a:ext cx="36566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หากไม่ใช้น้ำร้อนนักเรียนคิดว่ามีวิธีการใดอีกบ้างที่จะแก้ปัญหานี้ได้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901730" y="1547065"/>
              <a:ext cx="4937760" cy="3928534"/>
              <a:chOff x="6901730" y="1547065"/>
              <a:chExt cx="4937760" cy="3928534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6901730" y="1547065"/>
                <a:ext cx="4937760" cy="3928534"/>
              </a:xfrm>
              <a:prstGeom prst="roundRect">
                <a:avLst>
                  <a:gd name="adj" fmla="val 11550"/>
                </a:avLst>
              </a:prstGeom>
              <a:solidFill>
                <a:srgbClr val="F3D9D8"/>
              </a:solidFill>
              <a:ln w="57150">
                <a:solidFill>
                  <a:srgbClr val="DF9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119446" y="1803172"/>
                <a:ext cx="4632959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ตัวอย่าง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  การอาบน้ำในฤดูหนาวอย่างไรไม่ให้หนาว</a:t>
                </a:r>
              </a:p>
              <a:p>
                <a:endParaRPr lang="th-TH" sz="2400" dirty="0">
                  <a:latin typeface="TH Sarabun New" pitchFamily="34" charset="-34"/>
                  <a:cs typeface="TH Sarabun New" pitchFamily="34" charset="-34"/>
                </a:endParaRPr>
              </a:p>
              <a:p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ต้มน้ำร้อน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นำน้ำร้อนที่ต้มเสร็จไปผสมกับน้ำที่อุณหภูมิปกติตามความเหมาะสม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อาบน้ำ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เช็ดตัวให้แห้ง แล้วใส่เสื้อผ้า</a:t>
                </a:r>
              </a:p>
              <a:p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จบ</a:t>
                </a:r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5308" y="690882"/>
            <a:ext cx="11137925" cy="5907584"/>
            <a:chOff x="505308" y="690882"/>
            <a:chExt cx="11137925" cy="5907584"/>
          </a:xfrm>
        </p:grpSpPr>
        <p:sp>
          <p:nvSpPr>
            <p:cNvPr id="11" name="Rounded Rectangle 10"/>
            <p:cNvSpPr/>
            <p:nvPr/>
          </p:nvSpPr>
          <p:spPr>
            <a:xfrm>
              <a:off x="505308" y="690882"/>
              <a:ext cx="5431162" cy="60978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5630" y="734166"/>
              <a:ext cx="53905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หลักการแก้ปัญหาโดยทั่วไปมีกระบวนการ ดังนี้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153910" y="877353"/>
              <a:ext cx="5489323" cy="5644911"/>
              <a:chOff x="6230112" y="953555"/>
              <a:chExt cx="5489323" cy="5644911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6230112" y="953555"/>
                <a:ext cx="5489323" cy="5644911"/>
              </a:xfrm>
              <a:prstGeom prst="roundRect">
                <a:avLst>
                  <a:gd name="adj" fmla="val 11550"/>
                </a:avLst>
              </a:prstGeom>
              <a:solidFill>
                <a:srgbClr val="F3D9D8"/>
              </a:solidFill>
              <a:ln w="57150">
                <a:solidFill>
                  <a:srgbClr val="DF9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319870" y="1154783"/>
                <a:ext cx="5399565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ตัวอย่าง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  ปัญหาเกี่ยวกับการจัดลำดับการทำงาน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บ้าน</a:t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ในช่วง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วันหยุดสุดสัปดาห์ ตลอดสัปดาห์ที่ผ่านมา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นักเรียน</a:t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ต้อง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ไปโรงเรียน อาจมีการบ้านและงานส่วนตัวต้องทำใน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วันหยุด</a:t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ซึ่ง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มีเพียงสองวัน ดังนั้นนักเรียนจะต้องวางแผนจัดลำดับการทำงานให้เหมาะสมและคุ้มค่ากับเวลา ถ้าวันหยุดนักเรียนต้องซักผ้า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และ</a:t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ทำ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การบ้าน หากนักเรียนตื่นแต่เช้าแล้วซักผ้า แต่วันนั้นฝนตก 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จะ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ทำให้นักเรียนเสียเวลาใน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การซัก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ผ้า ดังนั้นเราอาจ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วางแผน</a:t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ลำดับ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ขั้นตอนโดยเพิ่มเงื่อนไข ดังนี้</a:t>
                </a:r>
              </a:p>
              <a:p>
                <a:endParaRPr lang="th-TH" sz="2400" dirty="0">
                  <a:latin typeface="TH Sarabun New" pitchFamily="34" charset="-34"/>
                  <a:cs typeface="TH Sarabun New" pitchFamily="34" charset="-34"/>
                </a:endParaRPr>
              </a:p>
              <a:p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ฝนตกหรือไม่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ถ้าฝนตกจริง ทำการบ้านก่อน แล้วจึงซักผ้าและนำไปตาก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ถ้าฝนไม่ตก ซักผ้าแล้วตาก จากนั้นจึงทำการบ้าน</a:t>
                </a:r>
              </a:p>
              <a:p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จบ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56466" y="1489375"/>
              <a:ext cx="5188317" cy="5109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8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การพิจารณาปัญหา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คือ การทำความเข้าใจปัญหาที่เกิดขึ้นอย่างละเอียด แล้วพิจารณา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ว่า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มี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องค์ประกอบอะไรบ้าง เช่น ปัญหานี้เกิดจากอะไร ปัญหานี้มีผลต่อใคร ผลที่เกิดจาก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ปัญหา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คือ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อะไร สิ่งที่ต้องการแก้ปัญหาคืออะไร</a:t>
              </a:r>
              <a:br>
                <a:rPr lang="th-TH" sz="2800" dirty="0">
                  <a:latin typeface="TH Sarabun New" pitchFamily="34" charset="-34"/>
                  <a:cs typeface="TH Sarabun New" pitchFamily="34" charset="-34"/>
                </a:rPr>
              </a:br>
              <a:endParaRPr lang="th-TH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8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การวางแผนแก้ปัญหา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คือ การกำหนดขั้นตอน วิธีการ อุปกรณ์ เครื่องมือ และระยะเวลาที่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ใช้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การแก้ปัญหา เพื่อให้ผู้แก้ปัญหาเข้าใจตรงกัน และปฏิบัติไปในแนวทางเดียวกัน อาจแสดงขั้นตอนการแก้ปัญหา โดยการบอกเล่าเป็นข้อความ การวาดภาพ หรือใช้สัญลักษณ์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3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ounded Rectangle 95"/>
          <p:cNvSpPr/>
          <p:nvPr/>
        </p:nvSpPr>
        <p:spPr>
          <a:xfrm>
            <a:off x="6018593" y="341786"/>
            <a:ext cx="5601546" cy="6190827"/>
          </a:xfrm>
          <a:prstGeom prst="roundRect">
            <a:avLst>
              <a:gd name="adj" fmla="val 11550"/>
            </a:avLst>
          </a:prstGeom>
          <a:solidFill>
            <a:srgbClr val="F3D9D8"/>
          </a:solidFill>
          <a:ln w="57150">
            <a:solidFill>
              <a:srgbClr val="DF9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71" name="Straight Arrow Connector 70"/>
          <p:cNvCxnSpPr>
            <a:endCxn id="49" idx="0"/>
          </p:cNvCxnSpPr>
          <p:nvPr/>
        </p:nvCxnSpPr>
        <p:spPr>
          <a:xfrm>
            <a:off x="10628377" y="2884848"/>
            <a:ext cx="3388" cy="463802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10624989" y="3727668"/>
            <a:ext cx="3388" cy="463802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012042" y="2880382"/>
            <a:ext cx="3388" cy="463802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7018511" y="3727668"/>
            <a:ext cx="3388" cy="463802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29383" y="341786"/>
            <a:ext cx="4026737" cy="609788"/>
            <a:chOff x="729383" y="341786"/>
            <a:chExt cx="4026737" cy="609788"/>
          </a:xfrm>
        </p:grpSpPr>
        <p:sp>
          <p:nvSpPr>
            <p:cNvPr id="93" name="Rounded Rectangle 92"/>
            <p:cNvSpPr/>
            <p:nvPr/>
          </p:nvSpPr>
          <p:spPr>
            <a:xfrm>
              <a:off x="729383" y="341786"/>
              <a:ext cx="3558137" cy="60978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65893" y="399246"/>
              <a:ext cx="3890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สัญลักษณ์ที่ใช้แสดงขั้นตอน เช่น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623789" y="1310045"/>
            <a:ext cx="966893" cy="472441"/>
          </a:xfrm>
          <a:prstGeom prst="roundRect">
            <a:avLst>
              <a:gd name="adj" fmla="val 49732"/>
            </a:avLst>
          </a:prstGeom>
          <a:solidFill>
            <a:srgbClr val="BEA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Flowchart: Decision 17"/>
          <p:cNvSpPr/>
          <p:nvPr/>
        </p:nvSpPr>
        <p:spPr>
          <a:xfrm>
            <a:off x="623789" y="1847362"/>
            <a:ext cx="966893" cy="472441"/>
          </a:xfrm>
          <a:prstGeom prst="flowChartDecision">
            <a:avLst/>
          </a:prstGeom>
          <a:solidFill>
            <a:srgbClr val="8C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3788" y="2404998"/>
            <a:ext cx="966893" cy="472441"/>
          </a:xfrm>
          <a:prstGeom prst="rect">
            <a:avLst/>
          </a:prstGeom>
          <a:solidFill>
            <a:srgbClr val="EEC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32792" y="2942316"/>
            <a:ext cx="559447" cy="559447"/>
          </a:xfrm>
          <a:prstGeom prst="ellipse">
            <a:avLst/>
          </a:prstGeom>
          <a:solidFill>
            <a:srgbClr val="FF5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53243" y="1170251"/>
            <a:ext cx="3524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หมายถึง	การเริ่มต้นหรือจบ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หมายถึง	การตัดสินใจ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หมายถึง	การทำงานหรือกระบวนการ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หมายถึง	จุดเชื่อมต่อ</a:t>
            </a:r>
          </a:p>
        </p:txBody>
      </p:sp>
      <p:cxnSp>
        <p:nvCxnSpPr>
          <p:cNvPr id="33" name="Straight Arrow Connector 32"/>
          <p:cNvCxnSpPr>
            <a:endCxn id="38" idx="0"/>
          </p:cNvCxnSpPr>
          <p:nvPr/>
        </p:nvCxnSpPr>
        <p:spPr>
          <a:xfrm>
            <a:off x="8819366" y="1386896"/>
            <a:ext cx="3389" cy="51275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8141390" y="5837880"/>
            <a:ext cx="1362728" cy="457200"/>
          </a:xfrm>
          <a:prstGeom prst="roundRect">
            <a:avLst>
              <a:gd name="adj" fmla="val 49732"/>
            </a:avLst>
          </a:prstGeom>
          <a:solidFill>
            <a:srgbClr val="BEA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8141391" y="1077770"/>
            <a:ext cx="1362727" cy="457200"/>
          </a:xfrm>
          <a:prstGeom prst="roundRect">
            <a:avLst>
              <a:gd name="adj" fmla="val 49732"/>
            </a:avLst>
          </a:prstGeom>
          <a:solidFill>
            <a:srgbClr val="BEA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8" name="Flowchart: Decision 37"/>
          <p:cNvSpPr/>
          <p:nvPr/>
        </p:nvSpPr>
        <p:spPr>
          <a:xfrm>
            <a:off x="8141391" y="1899654"/>
            <a:ext cx="1362727" cy="602826"/>
          </a:xfrm>
          <a:prstGeom prst="flowChartDecision">
            <a:avLst/>
          </a:prstGeom>
          <a:solidFill>
            <a:srgbClr val="8C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62719" y="1082622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เริ่มต้น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84179" y="1970234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ฝนตก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9950405" y="2500248"/>
            <a:ext cx="1362727" cy="461665"/>
            <a:chOff x="10444692" y="2971275"/>
            <a:chExt cx="1362727" cy="461665"/>
          </a:xfrm>
        </p:grpSpPr>
        <p:sp>
          <p:nvSpPr>
            <p:cNvPr id="39" name="Rectangle 38"/>
            <p:cNvSpPr/>
            <p:nvPr/>
          </p:nvSpPr>
          <p:spPr>
            <a:xfrm>
              <a:off x="10444692" y="2973508"/>
              <a:ext cx="1362727" cy="457200"/>
            </a:xfrm>
            <a:prstGeom prst="rect">
              <a:avLst/>
            </a:prstGeom>
            <a:solidFill>
              <a:srgbClr val="EEC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580873" y="2971275"/>
              <a:ext cx="1090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ทำการบ้าน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603784" y="5831658"/>
            <a:ext cx="437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จบ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283039" y="1828204"/>
            <a:ext cx="60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ไม่จริง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739202" y="1828204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จริง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9950403" y="3348650"/>
            <a:ext cx="1362727" cy="465462"/>
            <a:chOff x="10444692" y="3634697"/>
            <a:chExt cx="1362727" cy="465462"/>
          </a:xfrm>
        </p:grpSpPr>
        <p:sp>
          <p:nvSpPr>
            <p:cNvPr id="48" name="Rectangle 47"/>
            <p:cNvSpPr/>
            <p:nvPr/>
          </p:nvSpPr>
          <p:spPr>
            <a:xfrm>
              <a:off x="10444692" y="3642959"/>
              <a:ext cx="1362727" cy="457200"/>
            </a:xfrm>
            <a:prstGeom prst="rect">
              <a:avLst/>
            </a:prstGeom>
            <a:solidFill>
              <a:srgbClr val="EEC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807697" y="3634697"/>
              <a:ext cx="6367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ซักผ้า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9950403" y="4190353"/>
            <a:ext cx="1362727" cy="461665"/>
            <a:chOff x="10444692" y="4318925"/>
            <a:chExt cx="1362727" cy="461665"/>
          </a:xfrm>
        </p:grpSpPr>
        <p:sp>
          <p:nvSpPr>
            <p:cNvPr id="50" name="Rectangle 49"/>
            <p:cNvSpPr/>
            <p:nvPr/>
          </p:nvSpPr>
          <p:spPr>
            <a:xfrm>
              <a:off x="10444692" y="4321158"/>
              <a:ext cx="1362727" cy="457200"/>
            </a:xfrm>
            <a:prstGeom prst="rect">
              <a:avLst/>
            </a:prstGeom>
            <a:solidFill>
              <a:srgbClr val="EEC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540797" y="4318925"/>
              <a:ext cx="1170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นำผ้าไปตาก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332377" y="2502480"/>
            <a:ext cx="1362727" cy="461665"/>
            <a:chOff x="6202483" y="2971275"/>
            <a:chExt cx="1362727" cy="461665"/>
          </a:xfrm>
        </p:grpSpPr>
        <p:sp>
          <p:nvSpPr>
            <p:cNvPr id="52" name="Rectangle 51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solidFill>
              <a:srgbClr val="EEC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565488" y="2971275"/>
              <a:ext cx="6367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ซักผ้า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332375" y="3348649"/>
            <a:ext cx="1362727" cy="461665"/>
            <a:chOff x="6202483" y="3641350"/>
            <a:chExt cx="1362727" cy="461665"/>
          </a:xfrm>
        </p:grpSpPr>
        <p:sp>
          <p:nvSpPr>
            <p:cNvPr id="54" name="Rectangle 53"/>
            <p:cNvSpPr/>
            <p:nvPr/>
          </p:nvSpPr>
          <p:spPr>
            <a:xfrm>
              <a:off x="6202483" y="3642959"/>
              <a:ext cx="1362727" cy="457200"/>
            </a:xfrm>
            <a:prstGeom prst="rect">
              <a:avLst/>
            </a:prstGeom>
            <a:solidFill>
              <a:srgbClr val="EEC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98589" y="3641350"/>
              <a:ext cx="1170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นำผ้าไปตาก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332373" y="4194818"/>
            <a:ext cx="1362727" cy="461665"/>
            <a:chOff x="6202483" y="4321158"/>
            <a:chExt cx="1362727" cy="461665"/>
          </a:xfrm>
        </p:grpSpPr>
        <p:sp>
          <p:nvSpPr>
            <p:cNvPr id="56" name="Rectangle 55"/>
            <p:cNvSpPr/>
            <p:nvPr/>
          </p:nvSpPr>
          <p:spPr>
            <a:xfrm>
              <a:off x="6202483" y="4321158"/>
              <a:ext cx="1362727" cy="457200"/>
            </a:xfrm>
            <a:prstGeom prst="rect">
              <a:avLst/>
            </a:prstGeom>
            <a:solidFill>
              <a:srgbClr val="EEC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38665" y="4321158"/>
              <a:ext cx="1090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ทำการบ้าน</a:t>
              </a:r>
            </a:p>
          </p:txBody>
        </p:sp>
      </p:grpSp>
      <p:sp>
        <p:nvSpPr>
          <p:cNvPr id="62" name="Oval 61"/>
          <p:cNvSpPr/>
          <p:nvPr/>
        </p:nvSpPr>
        <p:spPr>
          <a:xfrm>
            <a:off x="8618437" y="5010049"/>
            <a:ext cx="401861" cy="401861"/>
          </a:xfrm>
          <a:prstGeom prst="ellipse">
            <a:avLst/>
          </a:prstGeom>
          <a:solidFill>
            <a:srgbClr val="FF5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77" name="Elbow Connector 76"/>
          <p:cNvCxnSpPr>
            <a:stCxn id="57" idx="2"/>
            <a:endCxn id="62" idx="2"/>
          </p:cNvCxnSpPr>
          <p:nvPr/>
        </p:nvCxnSpPr>
        <p:spPr>
          <a:xfrm rot="16200000" flipH="1">
            <a:off x="7538838" y="4131380"/>
            <a:ext cx="554497" cy="1604701"/>
          </a:xfrm>
          <a:prstGeom prst="bentConnector2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38" idx="1"/>
            <a:endCxn id="53" idx="0"/>
          </p:cNvCxnSpPr>
          <p:nvPr/>
        </p:nvCxnSpPr>
        <p:spPr>
          <a:xfrm rot="10800000" flipV="1">
            <a:off x="7013739" y="2201066"/>
            <a:ext cx="1127652" cy="301413"/>
          </a:xfrm>
          <a:prstGeom prst="bentConnector2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38" idx="3"/>
            <a:endCxn id="42" idx="0"/>
          </p:cNvCxnSpPr>
          <p:nvPr/>
        </p:nvCxnSpPr>
        <p:spPr>
          <a:xfrm>
            <a:off x="9504118" y="2201067"/>
            <a:ext cx="1127649" cy="299181"/>
          </a:xfrm>
          <a:prstGeom prst="bentConnector2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51" idx="2"/>
            <a:endCxn id="62" idx="6"/>
          </p:cNvCxnSpPr>
          <p:nvPr/>
        </p:nvCxnSpPr>
        <p:spPr>
          <a:xfrm rot="5400000">
            <a:off x="9546551" y="4125766"/>
            <a:ext cx="558962" cy="1611467"/>
          </a:xfrm>
          <a:prstGeom prst="bentConnector2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62" idx="4"/>
            <a:endCxn id="43" idx="0"/>
          </p:cNvCxnSpPr>
          <p:nvPr/>
        </p:nvCxnSpPr>
        <p:spPr>
          <a:xfrm>
            <a:off x="8819368" y="5411910"/>
            <a:ext cx="3387" cy="41974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6397548" y="489210"/>
            <a:ext cx="4749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ตัวอย่าง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ผังงานแสดงการแก้ปัญหาเรื่องฝน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750668" y="3928047"/>
            <a:ext cx="2835464" cy="2570415"/>
            <a:chOff x="2463037" y="4067452"/>
            <a:chExt cx="2835464" cy="2570415"/>
          </a:xfrm>
        </p:grpSpPr>
        <p:sp>
          <p:nvSpPr>
            <p:cNvPr id="98" name="Rounded Rectangle 97"/>
            <p:cNvSpPr/>
            <p:nvPr/>
          </p:nvSpPr>
          <p:spPr>
            <a:xfrm>
              <a:off x="2463037" y="4067452"/>
              <a:ext cx="2835464" cy="2570415"/>
            </a:xfrm>
            <a:prstGeom prst="roundRect">
              <a:avLst>
                <a:gd name="adj" fmla="val 6831"/>
              </a:avLst>
            </a:prstGeom>
            <a:solidFill>
              <a:srgbClr val="8CC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347" y="4136342"/>
              <a:ext cx="2714610" cy="2432317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3330245" y="3400426"/>
            <a:ext cx="2072023" cy="1872079"/>
            <a:chOff x="313151" y="4190055"/>
            <a:chExt cx="2072023" cy="1872079"/>
          </a:xfrm>
        </p:grpSpPr>
        <p:sp>
          <p:nvSpPr>
            <p:cNvPr id="99" name="Rounded Rectangle 98"/>
            <p:cNvSpPr/>
            <p:nvPr/>
          </p:nvSpPr>
          <p:spPr>
            <a:xfrm>
              <a:off x="313151" y="4190055"/>
              <a:ext cx="2072023" cy="1872079"/>
            </a:xfrm>
            <a:prstGeom prst="roundRect">
              <a:avLst>
                <a:gd name="adj" fmla="val 6831"/>
              </a:avLst>
            </a:prstGeom>
            <a:solidFill>
              <a:srgbClr val="EEC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792" y="4243894"/>
              <a:ext cx="1953012" cy="1749917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6943018" y="1445977"/>
            <a:ext cx="1723248" cy="529952"/>
            <a:chOff x="7404737" y="1258385"/>
            <a:chExt cx="1723248" cy="609460"/>
          </a:xfrm>
        </p:grpSpPr>
        <p:sp>
          <p:nvSpPr>
            <p:cNvPr id="38" name="Rounded Rectangle 37"/>
            <p:cNvSpPr/>
            <p:nvPr/>
          </p:nvSpPr>
          <p:spPr>
            <a:xfrm>
              <a:off x="8889083" y="1447957"/>
              <a:ext cx="238902" cy="230315"/>
            </a:xfrm>
            <a:prstGeom prst="roundRect">
              <a:avLst>
                <a:gd name="adj" fmla="val 17967"/>
              </a:avLst>
            </a:prstGeom>
            <a:solidFill>
              <a:srgbClr val="C3D7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404737" y="1258385"/>
              <a:ext cx="1624118" cy="609460"/>
            </a:xfrm>
            <a:prstGeom prst="roundRect">
              <a:avLst>
                <a:gd name="adj" fmla="val 17967"/>
              </a:avLst>
            </a:prstGeom>
            <a:solidFill>
              <a:srgbClr val="C3D7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450665" y="1302650"/>
              <a:ext cx="1532260" cy="520931"/>
            </a:xfrm>
            <a:prstGeom prst="roundRect">
              <a:avLst>
                <a:gd name="adj" fmla="val 17967"/>
              </a:avLst>
            </a:prstGeom>
            <a:solidFill>
              <a:srgbClr val="E6F0D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2191" y="1445977"/>
            <a:ext cx="1723248" cy="529952"/>
            <a:chOff x="7404737" y="1258385"/>
            <a:chExt cx="1723248" cy="609460"/>
          </a:xfrm>
        </p:grpSpPr>
        <p:sp>
          <p:nvSpPr>
            <p:cNvPr id="30" name="Rounded Rectangle 29"/>
            <p:cNvSpPr/>
            <p:nvPr/>
          </p:nvSpPr>
          <p:spPr>
            <a:xfrm>
              <a:off x="8889083" y="1447957"/>
              <a:ext cx="238902" cy="230315"/>
            </a:xfrm>
            <a:prstGeom prst="roundRect">
              <a:avLst>
                <a:gd name="adj" fmla="val 17967"/>
              </a:avLst>
            </a:prstGeom>
            <a:solidFill>
              <a:srgbClr val="C3D7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404737" y="1258385"/>
              <a:ext cx="1624118" cy="609460"/>
            </a:xfrm>
            <a:prstGeom prst="roundRect">
              <a:avLst>
                <a:gd name="adj" fmla="val 17967"/>
              </a:avLst>
            </a:prstGeom>
            <a:solidFill>
              <a:srgbClr val="C3D7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7450665" y="1302650"/>
              <a:ext cx="1532260" cy="520931"/>
            </a:xfrm>
            <a:prstGeom prst="roundRect">
              <a:avLst>
                <a:gd name="adj" fmla="val 17967"/>
              </a:avLst>
            </a:prstGeom>
            <a:solidFill>
              <a:srgbClr val="E6F0D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7685" y="1358595"/>
            <a:ext cx="856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วัตถุประสงค์         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บอกลำดับขั้นตอนในการทำงานได้อย่างมีเหตุผล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4201" y="369091"/>
            <a:ext cx="790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การลำดับความคิดอย่างมีเหตุผล		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1.1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38512" y="1352508"/>
            <a:ext cx="45624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วัสดุอุปกรณ์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สมุดสำหรับจดบันทึก หรือแบบฝึกหัด 	 1  เล่ม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ปากกา			 1  ด้าม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52191" y="2288311"/>
            <a:ext cx="1723248" cy="529952"/>
            <a:chOff x="7404737" y="1258385"/>
            <a:chExt cx="1723248" cy="609460"/>
          </a:xfrm>
        </p:grpSpPr>
        <p:sp>
          <p:nvSpPr>
            <p:cNvPr id="42" name="Rounded Rectangle 41"/>
            <p:cNvSpPr/>
            <p:nvPr/>
          </p:nvSpPr>
          <p:spPr>
            <a:xfrm>
              <a:off x="8889083" y="1447957"/>
              <a:ext cx="238902" cy="230315"/>
            </a:xfrm>
            <a:prstGeom prst="roundRect">
              <a:avLst>
                <a:gd name="adj" fmla="val 17967"/>
              </a:avLst>
            </a:prstGeom>
            <a:solidFill>
              <a:srgbClr val="C3D7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7404737" y="1258385"/>
              <a:ext cx="1624118" cy="609460"/>
            </a:xfrm>
            <a:prstGeom prst="roundRect">
              <a:avLst>
                <a:gd name="adj" fmla="val 17967"/>
              </a:avLst>
            </a:prstGeom>
            <a:solidFill>
              <a:srgbClr val="C3D7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450665" y="1302650"/>
              <a:ext cx="1532260" cy="520931"/>
            </a:xfrm>
            <a:prstGeom prst="roundRect">
              <a:avLst>
                <a:gd name="adj" fmla="val 17967"/>
              </a:avLst>
            </a:prstGeom>
            <a:solidFill>
              <a:srgbClr val="E6F0D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52191" y="2782056"/>
            <a:ext cx="45538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นักเรียนเขียนลำดับขั้นตอนการทำงาน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ถ้านักเรียนมีกิจกรรมที่ต้องทำในวันหยุด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ตัดแต่งกิ่งไม้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กวาดบ้าน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ออกกำลังกาย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ซื้ออุปกรณ์เครื่องเขียน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ไปตลาด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ทำขนม</a:t>
            </a:r>
          </a:p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นักเรียนเรียงลำดับขั้นตอนการทำงานของนักเรียน พร้อมบอกเหตุผลการเรียงลำดับงานดังกล่าว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11655" y="2200384"/>
            <a:ext cx="110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วิธีปฎิบัติ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06008" y="2737502"/>
            <a:ext cx="6680719" cy="3980539"/>
            <a:chOff x="5306008" y="2737502"/>
            <a:chExt cx="6680719" cy="3980539"/>
          </a:xfrm>
        </p:grpSpPr>
        <p:sp>
          <p:nvSpPr>
            <p:cNvPr id="5" name="Rounded Rectangle 4"/>
            <p:cNvSpPr/>
            <p:nvPr/>
          </p:nvSpPr>
          <p:spPr>
            <a:xfrm>
              <a:off x="5306008" y="2737502"/>
              <a:ext cx="6680719" cy="3980539"/>
            </a:xfrm>
            <a:prstGeom prst="roundRect">
              <a:avLst>
                <a:gd name="adj" fmla="val 8291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028802" y="3601383"/>
              <a:ext cx="346384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โดยเริ่มต้นที่ไปตลาด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เพื่อไปซื้ออุปกรณ์เครื่องเขียนและวัตถุดิบการทำขนม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b="1" dirty="0" smtClean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b="1" dirty="0" smtClean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จากนั้น</a:t>
              </a:r>
              <a:r>
                <a:rPr lang="th-TH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ตัดแต่งกิ่งไม้ </a:t>
              </a:r>
              <a:r>
                <a:rPr lang="th-TH" sz="2400" b="1" dirty="0" smtClean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และไป</a:t>
              </a:r>
              <a:r>
                <a:rPr lang="th-TH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กวาดบ้าน ขั้นตอนสุดท้ายคือออกกำลังกาย 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เพราะถ้าออกกำลังกายก่อน </a:t>
              </a:r>
              <a:r>
                <a:rPr lang="th-TH" sz="2400" b="1" dirty="0" smtClean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b="1" dirty="0" smtClean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จะ</a:t>
              </a:r>
              <a:r>
                <a:rPr lang="th-TH" sz="2400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ไม่มีแรงในการทำกิจกรรมอื่นๆ</a:t>
              </a:r>
              <a:endParaRPr lang="en-US" sz="2400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03910" y="2863667"/>
              <a:ext cx="4848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สามารถเขียงผังงาน แสดงขั้นตอนได้ดังนี้</a:t>
              </a:r>
              <a:endParaRPr lang="en-US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150432" y="3279743"/>
              <a:ext cx="1610450" cy="3301977"/>
              <a:chOff x="5965886" y="3265731"/>
              <a:chExt cx="1610450" cy="3301977"/>
            </a:xfrm>
            <a:solidFill>
              <a:schemeClr val="bg1"/>
            </a:solidFill>
          </p:grpSpPr>
          <p:sp>
            <p:nvSpPr>
              <p:cNvPr id="25" name="Rectangle 24"/>
              <p:cNvSpPr/>
              <p:nvPr/>
            </p:nvSpPr>
            <p:spPr>
              <a:xfrm>
                <a:off x="5965886" y="3688158"/>
                <a:ext cx="1610450" cy="279674"/>
              </a:xfrm>
              <a:prstGeom prst="rect">
                <a:avLst/>
              </a:prstGeom>
              <a:solidFill>
                <a:srgbClr val="EEC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ไปตลาด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965886" y="4121471"/>
                <a:ext cx="1610450" cy="279674"/>
              </a:xfrm>
              <a:prstGeom prst="rect">
                <a:avLst/>
              </a:prstGeom>
              <a:solidFill>
                <a:srgbClr val="EEC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ซื้ออุปกรณ์เครื่องเขียน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965886" y="4554784"/>
                <a:ext cx="1610450" cy="279674"/>
              </a:xfrm>
              <a:prstGeom prst="rect">
                <a:avLst/>
              </a:prstGeom>
              <a:solidFill>
                <a:srgbClr val="EEC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ทำขนม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965886" y="4988097"/>
                <a:ext cx="1610450" cy="279674"/>
              </a:xfrm>
              <a:prstGeom prst="rect">
                <a:avLst/>
              </a:prstGeom>
              <a:solidFill>
                <a:srgbClr val="EEC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ตัดแต่งกิ่งไม้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965886" y="5421410"/>
                <a:ext cx="1610450" cy="279674"/>
              </a:xfrm>
              <a:prstGeom prst="rect">
                <a:avLst/>
              </a:prstGeom>
              <a:solidFill>
                <a:srgbClr val="EEC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กวาดบ้าน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965886" y="5854723"/>
                <a:ext cx="1610450" cy="279674"/>
              </a:xfrm>
              <a:prstGeom prst="rect">
                <a:avLst/>
              </a:prstGeom>
              <a:solidFill>
                <a:srgbClr val="EEC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ออกกำลังกาย</a:t>
                </a: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6353269" y="3265731"/>
                <a:ext cx="810406" cy="279674"/>
              </a:xfrm>
              <a:prstGeom prst="roundRect">
                <a:avLst>
                  <a:gd name="adj" fmla="val 49732"/>
                </a:avLst>
              </a:prstGeom>
              <a:solidFill>
                <a:srgbClr val="BEA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6353269" y="6288034"/>
                <a:ext cx="810406" cy="279674"/>
              </a:xfrm>
              <a:prstGeom prst="roundRect">
                <a:avLst>
                  <a:gd name="adj" fmla="val 49732"/>
                </a:avLst>
              </a:prstGeom>
              <a:solidFill>
                <a:srgbClr val="BEA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จบ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8" name="Straight Arrow Connector 7"/>
              <p:cNvCxnSpPr>
                <a:stCxn id="47" idx="2"/>
                <a:endCxn id="25" idx="0"/>
              </p:cNvCxnSpPr>
              <p:nvPr/>
            </p:nvCxnSpPr>
            <p:spPr>
              <a:xfrm>
                <a:off x="6758472" y="3545405"/>
                <a:ext cx="12639" cy="142753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6758472" y="3967832"/>
                <a:ext cx="0" cy="153639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6746030" y="4404395"/>
                <a:ext cx="0" cy="153639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6746030" y="4834458"/>
                <a:ext cx="0" cy="153639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6733586" y="5267771"/>
                <a:ext cx="0" cy="153639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6758472" y="5701084"/>
                <a:ext cx="0" cy="153639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6733586" y="6134395"/>
                <a:ext cx="0" cy="153639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5377</TotalTime>
  <Words>1356</Words>
  <Application>Microsoft Office PowerPoint</Application>
  <PresentationFormat>Custom</PresentationFormat>
  <Paragraphs>324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Angsana New</vt:lpstr>
      <vt:lpstr>TH Sarabun New</vt:lpstr>
      <vt:lpstr>Wingdings</vt:lpstr>
      <vt:lpstr>Calibri</vt:lpstr>
      <vt:lpstr>Browallia New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220</cp:revision>
  <dcterms:created xsi:type="dcterms:W3CDTF">2019-08-18T07:31:36Z</dcterms:created>
  <dcterms:modified xsi:type="dcterms:W3CDTF">2019-12-21T08:56:27Z</dcterms:modified>
</cp:coreProperties>
</file>