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439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437" r:id="rId29"/>
    <p:sldId id="438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434" r:id="rId38"/>
    <p:sldId id="435" r:id="rId39"/>
    <p:sldId id="436" r:id="rId40"/>
  </p:sldIdLst>
  <p:sldSz cx="12192000" cy="6858000"/>
  <p:notesSz cx="6858000" cy="9144000"/>
  <p:embeddedFontLst>
    <p:embeddedFont>
      <p:font typeface="Angsana New" pitchFamily="18" charset="-34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TH Sarabun New" pitchFamily="34" charset="-34"/>
      <p:regular r:id="rId52"/>
      <p:bold r:id="rId53"/>
      <p:italic r:id="rId54"/>
      <p:boldItalic r:id="rId55"/>
    </p:embeddedFont>
    <p:embeddedFont>
      <p:font typeface="Browallia New" pitchFamily="34" charset="-34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37"/>
    <a:srgbClr val="0000FF"/>
    <a:srgbClr val="EEC689"/>
    <a:srgbClr val="F9E9D2"/>
    <a:srgbClr val="FF5DAF"/>
    <a:srgbClr val="F69B81"/>
    <a:srgbClr val="82B951"/>
    <a:srgbClr val="BDA7CD"/>
    <a:srgbClr val="F0CA8C"/>
    <a:srgbClr val="8CC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4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6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7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6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34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4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7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11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9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7674600"/>
            <a:chOff x="0" y="0"/>
            <a:chExt cx="12192000" cy="767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13111"/>
              <a:ext cx="2534056" cy="30448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571" y="3594308"/>
              <a:ext cx="2470244" cy="32636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2608917"/>
              <a:ext cx="8056418" cy="1536367"/>
            </a:xfrm>
            <a:prstGeom prst="rect">
              <a:avLst/>
            </a:prstGeom>
            <a:solidFill>
              <a:srgbClr val="EE2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444" y="2867451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 (วิทยาการคำนวณ)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4102" y="2363755"/>
              <a:ext cx="4227898" cy="44942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089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37733" y="4258280"/>
              <a:ext cx="158686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1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๕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5661" y="4387332"/>
              <a:ext cx="30492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pic>
          <p:nvPicPr>
            <p:cNvPr id="11266" name="Picture 2" descr="http://www.iadth.com/image/cache/catalog/Logo/logo-1000-edit-1000x189-1000x18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794" y="1342947"/>
              <a:ext cx="3745206" cy="70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98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298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15152" r="7405" b="52828"/>
          <a:stretch/>
        </p:blipFill>
        <p:spPr>
          <a:xfrm>
            <a:off x="2580054" y="2401194"/>
            <a:ext cx="7031891" cy="37151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1478" y="1215845"/>
            <a:ext cx="1132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นอกจากนี้ยังมีบริการภาพถ่ายทางอากาศซึ่งเป็นอีกบริการหนึ่งที่ช่วยให้เราสำรวจตำแหน่งต่างๆ ได้ง่ายขึ้น สามารถดูภาพต่างๆ ได้ทั่วโลก ถ้าหากเราเข้าเว็บไซต์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และทดลองค้นหาภาพถ่ายทางอากาศ แล้วเลือกหัวข้อค้นรูป จะได้ข้อมูล ดังภาพ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40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 (ต่อ)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6813" y="2251777"/>
            <a:ext cx="6564680" cy="4200163"/>
            <a:chOff x="386813" y="2251777"/>
            <a:chExt cx="6564680" cy="4200163"/>
          </a:xfrm>
        </p:grpSpPr>
        <p:sp>
          <p:nvSpPr>
            <p:cNvPr id="9" name="TextBox 8"/>
            <p:cNvSpPr txBox="1"/>
            <p:nvPr/>
          </p:nvSpPr>
          <p:spPr>
            <a:xfrm>
              <a:off x="681479" y="2251777"/>
              <a:ext cx="2827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คลิกเมาส์เลือกปุ่มอื่นๆ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6" t="62766" r="14166" b="8571"/>
            <a:stretch/>
          </p:blipFill>
          <p:spPr>
            <a:xfrm>
              <a:off x="386813" y="2881477"/>
              <a:ext cx="6564680" cy="357046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78556" y="2190319"/>
            <a:ext cx="3382814" cy="4341632"/>
            <a:chOff x="7578556" y="2190319"/>
            <a:chExt cx="3382814" cy="43416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7" t="8254" r="29923" b="51928"/>
            <a:stretch/>
          </p:blipFill>
          <p:spPr>
            <a:xfrm>
              <a:off x="7578556" y="2714328"/>
              <a:ext cx="3382814" cy="381762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8601391" y="2190319"/>
              <a:ext cx="2304538" cy="523220"/>
              <a:chOff x="6187953" y="2148907"/>
              <a:chExt cx="2304538" cy="52322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187953" y="2148907"/>
                <a:ext cx="23045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2"/>
                </a:pPr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เลือก       </a:t>
                </a:r>
                <a:r>
                  <a:rPr lang="en-US" sz="2800" dirty="0">
                    <a:latin typeface="TH Sarabun New" pitchFamily="34" charset="-34"/>
                    <a:cs typeface="TH Sarabun New" pitchFamily="34" charset="-34"/>
                  </a:rPr>
                  <a:t>Earth</a:t>
                </a:r>
                <a:endParaRPr lang="th-TH" sz="28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3143" y="2194627"/>
                <a:ext cx="315076" cy="315076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81479" y="1215845"/>
            <a:ext cx="11268064" cy="954107"/>
            <a:chOff x="681479" y="1215845"/>
            <a:chExt cx="11268064" cy="954107"/>
          </a:xfrm>
        </p:grpSpPr>
        <p:sp>
          <p:nvSpPr>
            <p:cNvPr id="16" name="TextBox 15"/>
            <p:cNvSpPr txBox="1"/>
            <p:nvPr/>
          </p:nvSpPr>
          <p:spPr>
            <a:xfrm>
              <a:off x="681479" y="1215845"/>
              <a:ext cx="11268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สำหรับการใช้บริการภาพถ่ายทางอากาศนั้น เราสามารถใช้บริการเฉพาะของ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ได้เช่นกัน โดยคลิกเมาส์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เลือกบริการอื่น ๆ และเลือก       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Earth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ซึ่งจะเป็นภาพถ่ายทางอากาศของโลก ดังขั้นตอนต่อไปนี้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72" y="1738618"/>
              <a:ext cx="315076" cy="315076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306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บริการภาพถ่ายทางอากาศ (ต่อ)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1479" y="2148907"/>
            <a:ext cx="4534757" cy="461665"/>
            <a:chOff x="681479" y="2148907"/>
            <a:chExt cx="4534757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681479" y="2148907"/>
              <a:ext cx="4534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คลิกเมาส์เลือกที่ปุ่ม      จะปรากฏ ดังภาพ</a:t>
              </a:r>
            </a:p>
          </p:txBody>
        </p:sp>
        <p:pic>
          <p:nvPicPr>
            <p:cNvPr id="12" name="รูปภาพ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860566" y="2229478"/>
              <a:ext cx="268022" cy="2456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55691" r="7686" b="11383"/>
          <a:stretch/>
        </p:blipFill>
        <p:spPr>
          <a:xfrm>
            <a:off x="752574" y="3191070"/>
            <a:ext cx="5097682" cy="2774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6569" r="7813" b="31752"/>
          <a:stretch/>
        </p:blipFill>
        <p:spPr>
          <a:xfrm>
            <a:off x="6730482" y="2242540"/>
            <a:ext cx="4252269" cy="4342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32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การค้นหาตำแหน่งต่าง ๆ บนโลก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952" y="1215845"/>
            <a:ext cx="576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ทดลองพิมพ์ชื่อตำแหน่งที่ต้องการค้นหา 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1479" y="1192985"/>
            <a:ext cx="4534757" cy="1384995"/>
            <a:chOff x="681479" y="1215845"/>
            <a:chExt cx="4534757" cy="1384995"/>
          </a:xfrm>
        </p:grpSpPr>
        <p:sp>
          <p:nvSpPr>
            <p:cNvPr id="4" name="TextBox 3"/>
            <p:cNvSpPr txBox="1"/>
            <p:nvPr/>
          </p:nvSpPr>
          <p:spPr>
            <a:xfrm>
              <a:off x="681479" y="1215845"/>
              <a:ext cx="45347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เราสามารถค้นหาตำแหน่งต่าง ๆ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ได้โดยคลิก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เมาส์ที่ปุ่ม      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 แล้ว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พิมพ์ชื่อ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ตำแหน่งที่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ต้องการค้นหาลงไป ดังภาพ</a:t>
              </a:r>
            </a:p>
          </p:txBody>
        </p:sp>
        <p:pic>
          <p:nvPicPr>
            <p:cNvPr id="10" name="รูปภาพ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213729" y="1757304"/>
              <a:ext cx="416099" cy="25924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2880" r="7941" b="54376"/>
          <a:stretch/>
        </p:blipFill>
        <p:spPr>
          <a:xfrm>
            <a:off x="521859" y="2718318"/>
            <a:ext cx="4927219" cy="2674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4695" r="7496" b="11971"/>
          <a:stretch/>
        </p:blipFill>
        <p:spPr>
          <a:xfrm>
            <a:off x="6345071" y="2718318"/>
            <a:ext cx="4858266" cy="2674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1479" y="1158695"/>
            <a:ext cx="4839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จากนั้นกดคีย์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Enter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ที่แป้นพิมพ์ โปรแกรมจะแสดงตำแหน่งเป็นรูปถ่ายทางอากาศของบริเวณจังหวัดเชียงรายออกมา ดังภาพ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87952" y="1021535"/>
            <a:ext cx="5761591" cy="1384995"/>
            <a:chOff x="6187952" y="1021535"/>
            <a:chExt cx="5761591" cy="1384995"/>
          </a:xfrm>
        </p:grpSpPr>
        <p:sp>
          <p:nvSpPr>
            <p:cNvPr id="11" name="TextBox 10"/>
            <p:cNvSpPr txBox="1"/>
            <p:nvPr/>
          </p:nvSpPr>
          <p:spPr>
            <a:xfrm>
              <a:off x="6187952" y="1021535"/>
              <a:ext cx="57615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ถ้าคลิกเมาส์ที่ปุ่ม         จะทำให้เราแชร์ให้กับบุคคลอื่น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ผ่านสื่อ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ต่าง ๆ ได้อย่างง่าย และผู้ที่ได้รับสามารถเปิดดูได้ทันที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ดัง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ภาพ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1933" y="1097499"/>
              <a:ext cx="523874" cy="35718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3674" r="7813" b="28153"/>
          <a:stretch/>
        </p:blipFill>
        <p:spPr>
          <a:xfrm>
            <a:off x="1067222" y="2611872"/>
            <a:ext cx="4149014" cy="398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12971" r="7560" b="53741"/>
          <a:stretch/>
        </p:blipFill>
        <p:spPr>
          <a:xfrm>
            <a:off x="6627915" y="2611872"/>
            <a:ext cx="4979365" cy="27336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9932" y="278806"/>
            <a:ext cx="933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การค้นหาตำแหน่งต่าง ๆ บนโลก (ต่อ)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2191" y="1231232"/>
            <a:ext cx="7088789" cy="529952"/>
            <a:chOff x="752191" y="1231232"/>
            <a:chExt cx="708878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16266" y="1280700"/>
              <a:ext cx="692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สามารถค้นหาเส้นทางการเดินทางจากบริการบน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191" y="2053792"/>
            <a:ext cx="7334955" cy="1243029"/>
            <a:chOff x="752191" y="2053792"/>
            <a:chExt cx="7334955" cy="1243029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1673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คอมพิวเตอร์			1	เครื่อง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สมุดสำหรับจดบันทึก หรือแบบฝึกหัด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3. ปากกา				1	ด้าม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4201" y="3220324"/>
            <a:ext cx="10793554" cy="2506010"/>
            <a:chOff x="714201" y="3220324"/>
            <a:chExt cx="10793554" cy="2506010"/>
          </a:xfrm>
        </p:grpSpPr>
        <p:grpSp>
          <p:nvGrpSpPr>
            <p:cNvPr id="10" name="Group 9"/>
            <p:cNvGrpSpPr/>
            <p:nvPr/>
          </p:nvGrpSpPr>
          <p:grpSpPr>
            <a:xfrm>
              <a:off x="752191" y="3220324"/>
              <a:ext cx="1723248" cy="606449"/>
              <a:chOff x="752191" y="3220324"/>
              <a:chExt cx="1723248" cy="60644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68805" y="3220324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14201" y="3910452"/>
              <a:ext cx="107935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นักเรียนค้นหาเส้นทางการเดินทางโดยใช้บริการค้นหาเส้นทางบน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ค้นหาเส้นทางในตำแหน่งต่อไปนี้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แล้วเลือกมา 1 เส้นทาง พร้อมระบุเหตุผลประกอบ</a:t>
              </a:r>
            </a:p>
            <a:p>
              <a:endParaRPr lang="th-TH" sz="1600" dirty="0">
                <a:latin typeface="TH Sarabun New" pitchFamily="34" charset="-34"/>
                <a:cs typeface="TH Sarabun New" pitchFamily="34" charset="-34"/>
              </a:endParaRPr>
            </a:p>
            <a:p>
              <a:pPr marL="917575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จังหวัดภูเก็ตไปจังหวัดระยอง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จังหวัดเชียงใหม่ไปจังหวัดอุบลราชธานี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167134"/>
            <a:ext cx="12191999" cy="786732"/>
            <a:chOff x="0" y="167134"/>
            <a:chExt cx="12191999" cy="786732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ค้นหาเส้นทาง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4.1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1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9FB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9FB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63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63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90134" y="321959"/>
              <a:ext cx="51732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แบบสำรวจความคิดเห็นออนไลน์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45350" y="1225395"/>
            <a:ext cx="10105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	แบบสอบถามความคิดเห็นเป็นอีกวิธีการหนึ่งที่ใช้รวบรวมข้อมูล โดยผู้สร้างแบบสอบถามสามารถนำคำตอบต่าง ๆ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มา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วิเคราะห์ข้อมูลเพื่อนำไปใช้งานได้ แบบสอบถามนอกจากจะใช้วิธีการพิมพ์ออกทางกระดาษแล้วแจกแบบสอบถาม และยังสามารถสร้างแบบสอบถามออนไลน์เพื่อส่งให้ผู้ตอบโดยตรง และผู้ตอบส่งกลับมาให้ผู้สอบถามได้ทันที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การสร้างแบบสอบถามหรือแบบสำรวจความคิดเห็นออนไลน์ สามารถใช้บริการของ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ได้เช่นกัน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50974" y="5554355"/>
            <a:ext cx="5712270" cy="1049626"/>
            <a:chOff x="5250874" y="5554355"/>
            <a:chExt cx="5712270" cy="1049626"/>
          </a:xfrm>
        </p:grpSpPr>
        <p:grpSp>
          <p:nvGrpSpPr>
            <p:cNvPr id="19" name="Group 18"/>
            <p:cNvGrpSpPr/>
            <p:nvPr/>
          </p:nvGrpSpPr>
          <p:grpSpPr>
            <a:xfrm>
              <a:off x="5250874" y="5651706"/>
              <a:ext cx="3641666" cy="952275"/>
              <a:chOff x="5250874" y="5651706"/>
              <a:chExt cx="3641666" cy="952275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250874" y="5651706"/>
                <a:ext cx="3641666" cy="952275"/>
              </a:xfrm>
              <a:prstGeom prst="wedgeRoundRectCallout">
                <a:avLst>
                  <a:gd name="adj1" fmla="val 73124"/>
                  <a:gd name="adj2" fmla="val 456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00156" y="5763697"/>
                <a:ext cx="3443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นักเรียนเคยเห็นหรือเคยทำแบบ</a:t>
                </a: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สำรวจ</a:t>
                </a:r>
                <a:b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ความ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คิดเห็นออนไลน์หรือไม่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9671260" y="5554355"/>
              <a:ext cx="1291884" cy="1040339"/>
              <a:chOff x="9855923" y="5534323"/>
              <a:chExt cx="1291884" cy="104033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5923" y="5534323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2" y="3672156"/>
            <a:ext cx="1457695" cy="197955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75864" y="4400321"/>
            <a:ext cx="1653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Google Form</a:t>
            </a:r>
            <a:endParaRPr lang="th-TH" sz="2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41646"/>
            <a:ext cx="3946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89235" y="1048571"/>
            <a:ext cx="6055067" cy="5018815"/>
            <a:chOff x="5889235" y="1048571"/>
            <a:chExt cx="6055067" cy="5018815"/>
          </a:xfrm>
        </p:grpSpPr>
        <p:sp>
          <p:nvSpPr>
            <p:cNvPr id="11" name="TextBox 10"/>
            <p:cNvSpPr txBox="1"/>
            <p:nvPr/>
          </p:nvSpPr>
          <p:spPr>
            <a:xfrm>
              <a:off x="5889235" y="1048571"/>
              <a:ext cx="47178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0" indent="0">
                <a:buNone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การสร้างแบบสอบถามสามารถทำได้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เข้าเว็บไซต์ของ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แล้วคลิก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เมาส์</a:t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เลือก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บริการอื่น ๆ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คลิกเมาส์เลือกบริการอื่น ๆ จาก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Google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" t="16262" r="7265" b="52526"/>
            <a:stretch/>
          </p:blipFill>
          <p:spPr>
            <a:xfrm>
              <a:off x="5896517" y="2963124"/>
              <a:ext cx="6047785" cy="31042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89352" y="1405724"/>
            <a:ext cx="5013649" cy="4074367"/>
            <a:chOff x="384300" y="1798708"/>
            <a:chExt cx="5013649" cy="4074367"/>
          </a:xfrm>
        </p:grpSpPr>
        <p:sp>
          <p:nvSpPr>
            <p:cNvPr id="10" name="Rounded Rectangle 9"/>
            <p:cNvSpPr/>
            <p:nvPr/>
          </p:nvSpPr>
          <p:spPr>
            <a:xfrm>
              <a:off x="384300" y="1798708"/>
              <a:ext cx="5013649" cy="4074367"/>
            </a:xfrm>
            <a:prstGeom prst="roundRect">
              <a:avLst>
                <a:gd name="adj" fmla="val 7452"/>
              </a:avLst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23" y="2956640"/>
              <a:ext cx="3750380" cy="250782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88883" y="1910741"/>
              <a:ext cx="35631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0" indent="0">
                <a:buNone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ถ้าต้องการสร้าง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แบบสอบถาม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เกี่ยวกับกีฬา ดังต่อไปนี้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1" y="164506"/>
            <a:ext cx="5713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9055" y="1179708"/>
            <a:ext cx="5419468" cy="4214084"/>
            <a:chOff x="409055" y="1179708"/>
            <a:chExt cx="5419468" cy="42140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" t="58377" r="7916" b="9624"/>
            <a:stretch/>
          </p:blipFill>
          <p:spPr>
            <a:xfrm>
              <a:off x="472706" y="2579704"/>
              <a:ext cx="5292166" cy="281408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09055" y="1179708"/>
              <a:ext cx="5419468" cy="1319574"/>
              <a:chOff x="409055" y="1179708"/>
              <a:chExt cx="5419468" cy="131957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09055" y="1298953"/>
                <a:ext cx="54194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3"/>
                </a:pP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คลิกเมาส์เลือกที่ไอคอน       ในขั้นตอนนี้ถ้าเรามี</a:t>
                </a:r>
                <a: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  <a:t>บัญชี</a:t>
                </a:r>
                <a:b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  <a:t>ของ </a:t>
                </a:r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Google </a:t>
                </a: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เราควรเข้าสู่การใช้งานในบัญชีของเราก่อน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ดังภาพ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0420" y="1179708"/>
                <a:ext cx="315199" cy="509168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175428" y="1298952"/>
            <a:ext cx="5761591" cy="4243430"/>
            <a:chOff x="6175428" y="1298952"/>
            <a:chExt cx="5761591" cy="4243430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4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เมื่อเลือกแบบฟอร์มแล้ว โปรแกรมจะแสดงหน้าการสร้างแบบฟอร์มออกมาให้เลือกรูปแบบว่าง หรือ </a:t>
              </a:r>
              <a:r>
                <a:rPr lang="en-US" dirty="0">
                  <a:latin typeface="TH Sarabun New" pitchFamily="34" charset="-34"/>
                  <a:cs typeface="TH Sarabun New" pitchFamily="34" charset="-34"/>
                </a:rPr>
                <a:t>Blank </a:t>
              </a:r>
              <a:r>
                <a:rPr lang="th-TH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dirty="0" smtClean="0">
                  <a:latin typeface="TH Sarabun New" pitchFamily="34" charset="-34"/>
                  <a:cs typeface="TH Sarabun New" pitchFamily="34" charset="-34"/>
                </a:rPr>
                <a:t>จากนั้น</a:t>
              </a: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เลือกรูปแบบ ดังภาพ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3" t="51187" r="7699" b="15404"/>
            <a:stretch/>
          </p:blipFill>
          <p:spPr>
            <a:xfrm>
              <a:off x="6457343" y="2671106"/>
              <a:ext cx="5197760" cy="287127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87366"/>
            <a:ext cx="4667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98953"/>
            <a:ext cx="5419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5"/>
            </a:pPr>
            <a:r>
              <a:rPr lang="th-TH" dirty="0">
                <a:latin typeface="TH Sarabun New" pitchFamily="34" charset="-34"/>
                <a:cs typeface="TH Sarabun New" pitchFamily="34" charset="-34"/>
              </a:rPr>
              <a:t>คลิกเมาส์แล้วพิมพ์คำว่า “แบบสำรวจการเล่นกีฬา” </a:t>
            </a:r>
            <a:r>
              <a:rPr lang="th-TH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dirty="0" smtClean="0"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>คลิกเมาส์เลือกบริเวณ </a:t>
            </a:r>
            <a:r>
              <a:rPr lang="en-US" dirty="0">
                <a:latin typeface="TH Sarabun New" pitchFamily="34" charset="-34"/>
                <a:cs typeface="TH Sarabun New" pitchFamily="34" charset="-34"/>
              </a:rPr>
              <a:t>Untitled Question </a:t>
            </a:r>
            <a:r>
              <a:rPr lang="th-TH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dirty="0">
                <a:latin typeface="TH Sarabun New" pitchFamily="34" charset="-34"/>
                <a:cs typeface="TH Sarabun New" pitchFamily="34" charset="-34"/>
              </a:rPr>
            </a:br>
            <a:r>
              <a:rPr lang="th-TH" dirty="0">
                <a:latin typeface="TH Sarabun New" pitchFamily="34" charset="-34"/>
                <a:cs typeface="TH Sarabun New" pitchFamily="34" charset="-34"/>
              </a:rPr>
              <a:t>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75428" y="1284908"/>
            <a:ext cx="5761591" cy="845041"/>
            <a:chOff x="6175428" y="1284908"/>
            <a:chExt cx="5761591" cy="845041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6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เมื่อเลือกแล้วพิมพ์คำว่า “ส่วนที่ 1” แล้วเลือกปุ่ม    </a:t>
              </a:r>
              <a:br>
                <a:rPr lang="th-TH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8099" y="1284908"/>
              <a:ext cx="543829" cy="4865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13424" r="7304" b="54920"/>
          <a:stretch/>
        </p:blipFill>
        <p:spPr>
          <a:xfrm>
            <a:off x="566056" y="2855167"/>
            <a:ext cx="5246531" cy="2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3878" r="4572" b="14466"/>
          <a:stretch/>
        </p:blipFill>
        <p:spPr>
          <a:xfrm>
            <a:off x="6432181" y="2855167"/>
            <a:ext cx="5422983" cy="2736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9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" y="238192"/>
            <a:ext cx="11481200" cy="5256517"/>
            <a:chOff x="-1" y="238192"/>
            <a:chExt cx="11481200" cy="5256517"/>
          </a:xfrm>
        </p:grpSpPr>
        <p:cxnSp>
          <p:nvCxnSpPr>
            <p:cNvPr id="19" name="Elbow Connector 18"/>
            <p:cNvCxnSpPr>
              <a:endCxn id="39" idx="1"/>
            </p:cNvCxnSpPr>
            <p:nvPr/>
          </p:nvCxnSpPr>
          <p:spPr>
            <a:xfrm flipV="1">
              <a:off x="6767945" y="2938708"/>
              <a:ext cx="1371373" cy="344819"/>
            </a:xfrm>
            <a:prstGeom prst="bentConnector3">
              <a:avLst>
                <a:gd name="adj1" fmla="val 7020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endCxn id="37" idx="3"/>
            </p:cNvCxnSpPr>
            <p:nvPr/>
          </p:nvCxnSpPr>
          <p:spPr>
            <a:xfrm rot="10800000">
              <a:off x="4050003" y="2938709"/>
              <a:ext cx="1138524" cy="375979"/>
            </a:xfrm>
            <a:prstGeom prst="bentConnector3">
              <a:avLst>
                <a:gd name="adj1" fmla="val 6764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endCxn id="73" idx="1"/>
            </p:cNvCxnSpPr>
            <p:nvPr/>
          </p:nvCxnSpPr>
          <p:spPr>
            <a:xfrm>
              <a:off x="6767945" y="4142509"/>
              <a:ext cx="1374053" cy="567710"/>
            </a:xfrm>
            <a:prstGeom prst="bentConnector3">
              <a:avLst>
                <a:gd name="adj1" fmla="val 71174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endCxn id="90" idx="3"/>
            </p:cNvCxnSpPr>
            <p:nvPr/>
          </p:nvCxnSpPr>
          <p:spPr>
            <a:xfrm rot="10800000" flipV="1">
              <a:off x="4052684" y="4123283"/>
              <a:ext cx="1274473" cy="586935"/>
            </a:xfrm>
            <a:prstGeom prst="bentConnector3">
              <a:avLst>
                <a:gd name="adj1" fmla="val 72285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322210" y="238192"/>
              <a:ext cx="5426486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6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การใช้บริการอินเทอร์เน็ต</a:t>
              </a:r>
              <a:endParaRPr lang="th-TH" sz="6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13482" y="4071070"/>
              <a:ext cx="10767717" cy="1272413"/>
              <a:chOff x="716006" y="1757361"/>
              <a:chExt cx="10767717" cy="1272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6394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ECB7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705843" y="4289943"/>
              <a:ext cx="3339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การใช้งานเทคโนโลยี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สารสนเทศอย่างปลอดภัย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2344749"/>
              <a:ext cx="2995124" cy="29951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2344749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489111"/>
              <a:ext cx="2706398" cy="2706398"/>
            </a:xfrm>
            <a:prstGeom prst="ellipse">
              <a:avLst/>
            </a:prstGeom>
            <a:solidFill>
              <a:srgbClr val="3A9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616848"/>
              <a:ext cx="2450926" cy="2450927"/>
            </a:xfrm>
            <a:prstGeom prst="ellipse">
              <a:avLst/>
            </a:prstGeom>
            <a:solidFill>
              <a:srgbClr val="6EB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54328" y="3035455"/>
              <a:ext cx="201529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การใช้บริการ</a:t>
              </a:r>
              <a:b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อินเทอร์เน็ต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94115" y="4294380"/>
              <a:ext cx="282962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แบบสำรวจ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ความคิดเห็นออนไลน์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10802" y="2299559"/>
              <a:ext cx="10767717" cy="1272413"/>
              <a:chOff x="716006" y="1757361"/>
              <a:chExt cx="10767717" cy="127241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67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C3D7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1116282" y="2744543"/>
              <a:ext cx="2528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บริการอินเทอร์เน็ต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65972" y="2744543"/>
              <a:ext cx="2680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บริการของ 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Google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" y="676881"/>
              <a:ext cx="4212256" cy="769441"/>
              <a:chOff x="-1" y="676881"/>
              <a:chExt cx="4212256" cy="76944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" y="741634"/>
                <a:ext cx="4055363" cy="609292"/>
                <a:chOff x="-1" y="741634"/>
                <a:chExt cx="4055363" cy="609292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" y="741634"/>
                  <a:ext cx="4055363" cy="578889"/>
                </a:xfrm>
                <a:prstGeom prst="rect">
                  <a:avLst/>
                </a:prstGeom>
                <a:solidFill>
                  <a:srgbClr val="6EBD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9074" y="766151"/>
                  <a:ext cx="345639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3200" b="1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แผนผังหัวข้อหน่วยการ</a:t>
                  </a:r>
                  <a:r>
                    <a:rPr lang="th-TH" sz="3200" b="1" dirty="0" smtClean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เรียนรู้</a:t>
                  </a:r>
                  <a:endParaRPr lang="th-TH" sz="32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534169" y="676881"/>
                <a:ext cx="678086" cy="769441"/>
                <a:chOff x="2879227" y="668574"/>
                <a:chExt cx="678086" cy="76944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2879227" y="692035"/>
                  <a:ext cx="678086" cy="6780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7150">
                  <a:solidFill>
                    <a:srgbClr val="6EBDCC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058810" y="668574"/>
                  <a:ext cx="32159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latin typeface="TH Sarabun New" pitchFamily="34" charset="-34"/>
                      <a:cs typeface="TH Sarabun New" pitchFamily="34" charset="-34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89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33086"/>
            <a:ext cx="457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98953"/>
            <a:ext cx="541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7"/>
            </a:pPr>
            <a:r>
              <a:rPr lang="th-TH" dirty="0">
                <a:latin typeface="TH Sarabun New" pitchFamily="34" charset="-34"/>
                <a:cs typeface="TH Sarabun New" pitchFamily="34" charset="-34"/>
              </a:rPr>
              <a:t>โปรแกรมจะแสดงรูปแบบของแบบสำรวจออกมา ดังภาพ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0068" r="7687" b="58095"/>
          <a:stretch/>
        </p:blipFill>
        <p:spPr>
          <a:xfrm>
            <a:off x="206891" y="2077072"/>
            <a:ext cx="5705529" cy="30092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1338" r="7560" b="16825"/>
          <a:stretch/>
        </p:blipFill>
        <p:spPr>
          <a:xfrm>
            <a:off x="6301703" y="2077072"/>
            <a:ext cx="5705529" cy="30092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75428" y="1298952"/>
            <a:ext cx="5761591" cy="461665"/>
            <a:chOff x="6175428" y="1298952"/>
            <a:chExt cx="5761591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98952"/>
              <a:ext cx="5761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8"/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คลิกเมาส์ที่</a:t>
              </a:r>
              <a:r>
                <a:rPr lang="th-TH" dirty="0" smtClean="0">
                  <a:latin typeface="TH Sarabun New" pitchFamily="34" charset="-34"/>
                  <a:cs typeface="TH Sarabun New" pitchFamily="34" charset="-34"/>
                </a:rPr>
                <a:t>ปุ่ม                             </a:t>
              </a: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2122" y="1298953"/>
              <a:ext cx="1688917" cy="39358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8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53076"/>
            <a:ext cx="454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055" y="1207513"/>
            <a:ext cx="541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9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โปรแกรมจะแสดงลักษณะของคำตอบออกมา จากนั้นเลือก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Short answer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หรือการตอบแบบสั้น ดังภาพ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75428" y="1241802"/>
            <a:ext cx="5761591" cy="954107"/>
            <a:chOff x="6175428" y="1241802"/>
            <a:chExt cx="5761591" cy="954107"/>
          </a:xfrm>
        </p:grpSpPr>
        <p:sp>
          <p:nvSpPr>
            <p:cNvPr id="13" name="TextBox 12"/>
            <p:cNvSpPr txBox="1"/>
            <p:nvPr/>
          </p:nvSpPr>
          <p:spPr>
            <a:xfrm>
              <a:off x="6175428" y="1241802"/>
              <a:ext cx="57615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0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เพิ่มคำถาม โดยคลิกเมาส์เลือกที่เครื่องหมาย  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1438" y="1297411"/>
              <a:ext cx="457432" cy="38274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3696" r="7814" b="54739"/>
          <a:stretch/>
        </p:blipFill>
        <p:spPr>
          <a:xfrm>
            <a:off x="512446" y="2620191"/>
            <a:ext cx="5212686" cy="2734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56236" r="17281" b="14087"/>
          <a:stretch/>
        </p:blipFill>
        <p:spPr>
          <a:xfrm>
            <a:off x="7396331" y="2558197"/>
            <a:ext cx="3576663" cy="30475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4468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9054" y="1298953"/>
            <a:ext cx="5886999" cy="3764536"/>
            <a:chOff x="409054" y="1298953"/>
            <a:chExt cx="5886999" cy="3764536"/>
          </a:xfrm>
        </p:grpSpPr>
        <p:sp>
          <p:nvSpPr>
            <p:cNvPr id="11" name="TextBox 10"/>
            <p:cNvSpPr txBox="1"/>
            <p:nvPr/>
          </p:nvSpPr>
          <p:spPr>
            <a:xfrm>
              <a:off x="409055" y="1298953"/>
              <a:ext cx="5419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1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ทดลองพิมพ์ตัวอย่างคำถาม ดังภาพ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4" t="9524" r="7814" b="58639"/>
            <a:stretch/>
          </p:blipFill>
          <p:spPr>
            <a:xfrm>
              <a:off x="409054" y="1958498"/>
              <a:ext cx="5886999" cy="310499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744089" y="1070822"/>
            <a:ext cx="5085961" cy="5684308"/>
            <a:chOff x="6744089" y="1070822"/>
            <a:chExt cx="5085961" cy="5684308"/>
          </a:xfrm>
        </p:grpSpPr>
        <p:sp>
          <p:nvSpPr>
            <p:cNvPr id="13" name="TextBox 12"/>
            <p:cNvSpPr txBox="1"/>
            <p:nvPr/>
          </p:nvSpPr>
          <p:spPr>
            <a:xfrm>
              <a:off x="6744089" y="1070822"/>
              <a:ext cx="50859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2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ทดลองแสดงข้อมูล แล้วเลือกตอบ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พิมพ์ข้อความสั้น ๆ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ลง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ไป เป็นชื่อ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ตอบคำถาม ดังภาพ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9" t="51248" r="27415" b="9342"/>
            <a:stretch/>
          </p:blipFill>
          <p:spPr>
            <a:xfrm>
              <a:off x="7663972" y="2570117"/>
              <a:ext cx="3296298" cy="418501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64506"/>
            <a:ext cx="4479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055" y="1013203"/>
            <a:ext cx="5686945" cy="5445776"/>
            <a:chOff x="409055" y="1013203"/>
            <a:chExt cx="5686945" cy="5445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6" t="14150" r="7940" b="50204"/>
            <a:stretch/>
          </p:blipFill>
          <p:spPr>
            <a:xfrm>
              <a:off x="835990" y="2829085"/>
              <a:ext cx="5260010" cy="362989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09055" y="1013203"/>
              <a:ext cx="5419468" cy="1815882"/>
              <a:chOff x="409055" y="1013203"/>
              <a:chExt cx="5419468" cy="181588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09055" y="1013203"/>
                <a:ext cx="541946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13"/>
                </a:pPr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จะพบว่าการตอบคำถามในข้อ 1 และ 2 จะเลือกมากกว่าหนึ่งตัวเลือกไม่ได้ หากปรับรูปแบบคำถามเป็น  </a:t>
                </a:r>
                <a:r>
                  <a:rPr lang="th-TH" sz="2800" dirty="0" smtClean="0">
                    <a:latin typeface="TH Sarabun New" pitchFamily="34" charset="-34"/>
                    <a:cs typeface="TH Sarabun New" pitchFamily="34" charset="-34"/>
                  </a:rPr>
                  <a:t>                    จะ</a:t>
                </a:r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เป็นแบบเลือกได้มากกว่าหนึ่งคำตอบ ดังภาพ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602" y="1956287"/>
                <a:ext cx="1480617" cy="274380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6857123" y="1030338"/>
            <a:ext cx="3909937" cy="5445758"/>
            <a:chOff x="6857123" y="1030338"/>
            <a:chExt cx="3909937" cy="54457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7506" r="32079" b="10305"/>
            <a:stretch/>
          </p:blipFill>
          <p:spPr>
            <a:xfrm>
              <a:off x="7351550" y="2230667"/>
              <a:ext cx="3415510" cy="424542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857123" y="1030338"/>
              <a:ext cx="3572302" cy="1200329"/>
              <a:chOff x="6234639" y="1125290"/>
              <a:chExt cx="3572302" cy="120032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234639" y="1125290"/>
                <a:ext cx="35723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 sz="2400">
                    <a:latin typeface="Browallia New" panose="020B0604020202020204" pitchFamily="34" charset="-34"/>
                    <a:cs typeface="Browallia New" panose="020B0604020202020204" pitchFamily="34" charset="-34"/>
                  </a:defRPr>
                </a:lvl1pPr>
              </a:lstStyle>
              <a:p>
                <a:pPr marL="457200" indent="-457200">
                  <a:buFont typeface="+mj-lt"/>
                  <a:buAutoNum type="arabicPeriod" startAt="14"/>
                </a:pP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เมื่อเปลี่ยนรูปแบบของคำตอบแล้ว </a:t>
                </a:r>
                <a: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 smtClean="0">
                    <a:latin typeface="TH Sarabun New" pitchFamily="34" charset="-34"/>
                    <a:cs typeface="TH Sarabun New" pitchFamily="34" charset="-34"/>
                  </a:rPr>
                  <a:t>คลิก</a:t>
                </a: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เมาส์เลือกปุ่ม   </a:t>
                </a:r>
                <a:br>
                  <a:rPr lang="th-TH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dirty="0">
                    <a:latin typeface="TH Sarabun New" pitchFamily="34" charset="-34"/>
                    <a:cs typeface="TH Sarabun New" pitchFamily="34" charset="-34"/>
                  </a:rPr>
                  <a:t>ดังภาพ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1361" y="1479925"/>
                <a:ext cx="1111240" cy="522378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53076"/>
            <a:ext cx="4948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cs typeface="TH Sarabun New" pitchFamily="34" charset="-34"/>
              </a:rPr>
              <a:t>การสร้างแบบสอบถาม (ต่อ)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3243" r="7559" b="53651"/>
          <a:stretch/>
        </p:blipFill>
        <p:spPr>
          <a:xfrm>
            <a:off x="1659121" y="1776534"/>
            <a:ext cx="8873758" cy="4841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7664" y="1104643"/>
            <a:ext cx="10750357" cy="584775"/>
            <a:chOff x="409054" y="1104643"/>
            <a:chExt cx="10750357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409054" y="1104643"/>
              <a:ext cx="10750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457200" indent="-457200">
                <a:buFont typeface="+mj-lt"/>
                <a:buAutoNum type="arabicPeriod" startAt="15"/>
              </a:pP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สามารถดูข้อมูลของเรา แล้วคลิกเมาส์ที่ปุ่ม            เพื่อส่งไปยังอีเมลของผู้รับได้ทันที ดังภาพ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454" y="1128879"/>
              <a:ext cx="948205" cy="52377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2191" y="1361864"/>
            <a:ext cx="4472954" cy="529952"/>
            <a:chOff x="752191" y="1231232"/>
            <a:chExt cx="4472954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45660" y="1280700"/>
              <a:ext cx="4279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สร้างแบบสำรวจออนไลน์ได้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ทำแบบสำรวจ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4.2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2191" y="2554548"/>
            <a:ext cx="7334955" cy="1243029"/>
            <a:chOff x="752191" y="2053792"/>
            <a:chExt cx="7334955" cy="1243029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1673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คอมพิวเตอร์			1	เครื่อง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สมุดสำหรับจดบันทึก หรือแบบฝึกหัด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3. ปากกา				1	ด้าม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191" y="3851168"/>
            <a:ext cx="6508581" cy="1728497"/>
            <a:chOff x="752191" y="3219780"/>
            <a:chExt cx="6508581" cy="1728497"/>
          </a:xfrm>
        </p:grpSpPr>
        <p:grpSp>
          <p:nvGrpSpPr>
            <p:cNvPr id="8" name="Group 7"/>
            <p:cNvGrpSpPr/>
            <p:nvPr/>
          </p:nvGrpSpPr>
          <p:grpSpPr>
            <a:xfrm>
              <a:off x="752191" y="3219780"/>
              <a:ext cx="1723248" cy="646331"/>
              <a:chOff x="752191" y="3219780"/>
              <a:chExt cx="1723248" cy="64633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11655" y="3219780"/>
                <a:ext cx="1105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วิธีปฎิบัติ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193173" y="4117280"/>
              <a:ext cx="6067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นักเรียนออกแบบแบบสำรวจที่นักเรียนต้องการเรื่องที่ตนเองสนใจ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นักเรียนสร้างแบบสำรวจออนไลน์จากแบบที่ออกแบบไว้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0260" y="1307510"/>
            <a:ext cx="107403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สำหรับการใช้ประโยชน์จากอินเทอร์เน็ตในด้านการสื่อสารข้อมูล หรือแสดงความคิดเห็นต่าง ๆ เราต้องใช้อย่างมีมารยาท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เข้าใจในสิทธิและหน้าที่ของตน และเคารพสิทธิของผู้อื่นด้วย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dirty="0">
                <a:latin typeface="TH Sarabun New" pitchFamily="34" charset="-34"/>
                <a:cs typeface="TH Sarabun New" pitchFamily="34" charset="-34"/>
              </a:rPr>
            </a:b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16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การใช้เทคโนโลยีควรมีข้อปฏิบัติ ดังนี้</a:t>
            </a:r>
            <a:endParaRPr lang="th-TH" sz="1600" b="1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การติดต่อสื่อสารกับผู้อื่นควรใช้ภาษาที่สุภาพในการสื่อสาร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ไม่ควรใช้คำที่ดูถูก หรือมีผลกระทบกับวัฒนธรรมและความเชื่อของผู้อื่น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ไม่บอกข้อมูลส่วนตัวของตนเอง หากมีใครมาถามข้อมูลควรปรึกษาครูหรือผู้ปกครองก่อน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ไม่นำข้อมูลของผู้อื่นมาเผยแพร่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ไม่สร้างข้อความเท็จแล้วส่งให้ผู้อื่น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ไม่สร้างความเดือดร้อน หรือส่งสิ่งหนึ่งสิ่งใดที่เป็นการก่อกวนผู้อื่น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ไม่เข้าถึงข้อมูลส่วนตัวของผู้อื่น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การใช้รหัสผ่านควรใช้รหัสที่จดจำได้ง่าย แต่ยากต่อการคาดเดา หลีกเลี่ยงการตั้งรหัสผ่านโดยใช้วัน เดือน ปีเกิดของตัวเรา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บริการบางประเภทบนอินเทอร์เน็ตจะต้องป้อนข้อมูลส่วนตัว และเข้าระบบด้วยรหัสผ่าน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เมื่อเลิกใช้งานแล้วจะต้องออกจากระบบเพื่อปกป้องข้อมูลของเรา และไม่เข้าสู่ระบบด้วยข้อมูลส่วนตัวของผู้อื่นเช่นกัน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F2C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F2C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ECB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ECB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7838" y="321959"/>
              <a:ext cx="71978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การใช้งานเทคโนโลยีสารสนเทศอย่างปลอดภัย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088582" y="2422930"/>
            <a:ext cx="2890352" cy="2725490"/>
            <a:chOff x="9088582" y="2422930"/>
            <a:chExt cx="2890352" cy="2725490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9088582" y="2422930"/>
              <a:ext cx="2389909" cy="1151543"/>
            </a:xfrm>
            <a:prstGeom prst="wedgeRoundRectCallout">
              <a:avLst>
                <a:gd name="adj1" fmla="val 38372"/>
                <a:gd name="adj2" fmla="val 72557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52143" y="2502299"/>
              <a:ext cx="2135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ในชีวิตประจำวันนักเรียนเคยใช้เทคโนโลยีสารสนเทศอะไรบ้างและใช้ทำอะไร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687050" y="4105877"/>
              <a:ext cx="1291884" cy="1042543"/>
              <a:chOff x="9873891" y="5608321"/>
              <a:chExt cx="1291884" cy="104254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50754"/>
                <a:ext cx="1214455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191" y="1372750"/>
            <a:ext cx="7107297" cy="529952"/>
            <a:chOff x="752191" y="1231232"/>
            <a:chExt cx="7107297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34774" y="1280700"/>
              <a:ext cx="692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บอกได้ว่าการใช้เทคโนโลยีปลอดภัยหรือไม่ปลอดภัย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ปลอดภัยหรือไม่ปลอดภัย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4.3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2191" y="2423916"/>
            <a:ext cx="7181066" cy="873697"/>
            <a:chOff x="752191" y="2053792"/>
            <a:chExt cx="7181066" cy="873697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053792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096492"/>
              <a:ext cx="70134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	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สมุดสำหรับจดบันทึก หรือแบบฝึกหัด	1	เล่ม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2. ปากกา				1	ด้าม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3579018"/>
            <a:ext cx="9240905" cy="1674073"/>
            <a:chOff x="752191" y="3208894"/>
            <a:chExt cx="9240905" cy="1674073"/>
          </a:xfrm>
        </p:grpSpPr>
        <p:grpSp>
          <p:nvGrpSpPr>
            <p:cNvPr id="9" name="Group 8"/>
            <p:cNvGrpSpPr/>
            <p:nvPr/>
          </p:nvGrpSpPr>
          <p:grpSpPr>
            <a:xfrm>
              <a:off x="752191" y="3208894"/>
              <a:ext cx="1723248" cy="617879"/>
              <a:chOff x="752191" y="3208894"/>
              <a:chExt cx="1723248" cy="61787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296821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11655" y="3208894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116983" y="4051970"/>
              <a:ext cx="8876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นักเรียนวิเคราะห์การปฏิบัติการใช้งานเทคโนโลยีสารสนเทศว่าปลอดภัยหรือไม่ แล้วเติมเครื่องหมาย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  <a:sym typeface="Wingdings" panose="05000000000000000000" pitchFamily="2" charset="2"/>
                </a:rPr>
                <a:t>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ลง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ในข้อที่ถูกต้อง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เติมเครื่องหมาย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  <a:sym typeface="Wingdings" panose="05000000000000000000" pitchFamily="2" charset="2"/>
                </a:rPr>
                <a:t>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ในข้อที่ผิด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2191" y="176451"/>
            <a:ext cx="1723248" cy="600164"/>
            <a:chOff x="752191" y="176451"/>
            <a:chExt cx="1723248" cy="6001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236386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825043" y="176451"/>
              <a:ext cx="155737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71252" y="825253"/>
            <a:ext cx="9066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	นักเรียนวิเคราะห์การปฏิบัติการใช้งานเทคโนโลยีสารสนเทศว่าปลอดภัยหรือไม่ แล้วเติมเครื่องหมาย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ลง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ในข้อที่ถูกต้อง 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เติมเครื่องหมาย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ในข้อที่ผิด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2381"/>
              </p:ext>
            </p:extLst>
          </p:nvPr>
        </p:nvGraphicFramePr>
        <p:xfrm>
          <a:off x="1106475" y="1876657"/>
          <a:ext cx="9979051" cy="448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1466">
                  <a:extLst>
                    <a:ext uri="{9D8B030D-6E8A-4147-A177-3AD203B41FA5}">
                      <a16:colId xmlns:a16="http://schemas.microsoft.com/office/drawing/2014/main" xmlns="" val="2023494732"/>
                    </a:ext>
                  </a:extLst>
                </a:gridCol>
                <a:gridCol w="8061805">
                  <a:extLst>
                    <a:ext uri="{9D8B030D-6E8A-4147-A177-3AD203B41FA5}">
                      <a16:colId xmlns:a16="http://schemas.microsoft.com/office/drawing/2014/main" xmlns="" val="1645577273"/>
                    </a:ext>
                  </a:extLst>
                </a:gridCol>
                <a:gridCol w="662890">
                  <a:extLst>
                    <a:ext uri="{9D8B030D-6E8A-4147-A177-3AD203B41FA5}">
                      <a16:colId xmlns:a16="http://schemas.microsoft.com/office/drawing/2014/main" xmlns="" val="1028500407"/>
                    </a:ext>
                  </a:extLst>
                </a:gridCol>
                <a:gridCol w="662890">
                  <a:extLst>
                    <a:ext uri="{9D8B030D-6E8A-4147-A177-3AD203B41FA5}">
                      <a16:colId xmlns:a16="http://schemas.microsoft.com/office/drawing/2014/main" xmlns="" val="1228985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ใช่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ไม่ใช่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C3D7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192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 dirty="0"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 New" pitchFamily="34" charset="-34"/>
                        <a:ea typeface="+mn-ea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โปรแกรมที่ให้ดาวน์โหลดมาใช้งานบางโปรแกรมอาจส่งผลเสียหายต่ออุปกรณ์ได้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478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2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การนำรูปภาพบนเครือข่ายคอมพิวเตอร์มาใช้งานควรอ้างอิงถึงแหล่งที่มาของภาพ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1849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3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ควรป้อนข้อมูลส่วนตัวให้ถูกต้องเมื่อมีการถามหรือให้เติมข้อมูลบนเครือข่ายคอมพิวเตอร์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2811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4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การนำข้อมูลต่างๆ ที่ค้นหาได้มาใช้งานควรเรียบเรียงภาษาให้เหมาะสมก่อนนำมาใช้งาน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152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5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เมื่อเสร็จสิ้นการสื่อสารข้อมูลให้กดสวิตช์เพื่อปิดเครื่องทันที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16462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6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เมื่อมีการสื่อสารบนเครือข่ายควรแจ้งที่อยู่และหมายเลขโทรศัพท์ที่ถูกต้อง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669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7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โปรแกรมป้องกันไวรัสที่ดาวน์โหลดมาใช้งานสามารถนำมาใช้ได้กับเครื่องคอมพิวเตอร์</a:t>
                      </a:r>
                      <a:b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</a:br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ทุกโปรแกรม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6932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8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 New" pitchFamily="34" charset="-34"/>
                          <a:cs typeface="TH Sarabun New" pitchFamily="34" charset="-34"/>
                        </a:rPr>
                        <a:t>การเผยแพร่ข้อมูลบนเครือข่ายควรตรวจสอบให้มั่นใจว่าเป็นข้อมูลที่ปลอดภัย</a:t>
                      </a:r>
                      <a:endParaRPr lang="en-US" sz="24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643201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78009" y="23824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8009" y="284408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78009" y="330574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8009" y="376292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0483" y="4164143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endParaRPr lang="en-US" sz="24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0483" y="462580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</a:t>
            </a:r>
            <a:endParaRPr lang="en-US" sz="24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8009" y="5257179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75522" y="5893310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7647" y="1338726"/>
            <a:ext cx="696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endParaRPr lang="en-US" sz="2400" b="1" u="sng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6422" y="324611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91" y="1992525"/>
            <a:ext cx="8422498" cy="279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ถ้านักเรียนต้องการประชาสัมพันธ์ข่าวสารให้เพื่อนในห้องทราบ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นักเรียนจะเลือกใช้บริการด้านการสื่อสารใด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กระดานข่าว		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การตั้งกลุ่มสนทนา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เทลเน็ต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telnet)		4) 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จดหมายอิเล็กทรอนิกส์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8282" y="1228832"/>
            <a:ext cx="7215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การใช้บริการอินเทอร์เน็ต</a:t>
            </a:r>
          </a:p>
        </p:txBody>
      </p:sp>
      <p:sp>
        <p:nvSpPr>
          <p:cNvPr id="9" name="Oval 8"/>
          <p:cNvSpPr/>
          <p:nvPr/>
        </p:nvSpPr>
        <p:spPr>
          <a:xfrm>
            <a:off x="5233498" y="3299785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86410" y="4946260"/>
            <a:ext cx="8237689" cy="1610849"/>
            <a:chOff x="3586410" y="4946260"/>
            <a:chExt cx="8237689" cy="1610849"/>
          </a:xfrm>
        </p:grpSpPr>
        <p:grpSp>
          <p:nvGrpSpPr>
            <p:cNvPr id="6" name="Group 5"/>
            <p:cNvGrpSpPr/>
            <p:nvPr/>
          </p:nvGrpSpPr>
          <p:grpSpPr>
            <a:xfrm>
              <a:off x="3586410" y="5159259"/>
              <a:ext cx="6213392" cy="1121798"/>
              <a:chOff x="3586410" y="5159259"/>
              <a:chExt cx="6213392" cy="1121798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3586410" y="5159259"/>
                <a:ext cx="6213391" cy="1121798"/>
              </a:xfrm>
              <a:prstGeom prst="wedgeRoundRectCallout">
                <a:avLst>
                  <a:gd name="adj1" fmla="val 57320"/>
                  <a:gd name="adj2" fmla="val -27161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43436" y="5336187"/>
                <a:ext cx="61563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ประชาสัมพันธ์ข่าวสารให้เพื่อนในห้องทราบ </a:t>
                </a: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ควร</a:t>
                </a:r>
                <a:r>
                  <a:rPr lang="th-TH" sz="24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ใช้การตั้งกลุ่มสนทนา เพื่อทำให้ผู้รับข้อมูลทราบข่าวสารไปพร้อมกัน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0369" y="4946260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986695" y="292213"/>
            <a:ext cx="4097432" cy="1055439"/>
          </a:xfrm>
          <a:prstGeom prst="roundRect">
            <a:avLst>
              <a:gd name="adj" fmla="val 416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379124" y="2038115"/>
            <a:ext cx="7433752" cy="3562263"/>
            <a:chOff x="2427116" y="2155877"/>
            <a:chExt cx="7433752" cy="3562263"/>
          </a:xfrm>
        </p:grpSpPr>
        <p:grpSp>
          <p:nvGrpSpPr>
            <p:cNvPr id="30" name="Group 29"/>
            <p:cNvGrpSpPr/>
            <p:nvPr/>
          </p:nvGrpSpPr>
          <p:grpSpPr>
            <a:xfrm flipH="1">
              <a:off x="2427116" y="2155877"/>
              <a:ext cx="4144978" cy="3562263"/>
              <a:chOff x="5764381" y="2176658"/>
              <a:chExt cx="4144978" cy="3562263"/>
            </a:xfrm>
          </p:grpSpPr>
          <p:sp>
            <p:nvSpPr>
              <p:cNvPr id="31" name="Arc 30"/>
              <p:cNvSpPr/>
              <p:nvPr/>
            </p:nvSpPr>
            <p:spPr>
              <a:xfrm rot="20682677">
                <a:off x="6610504" y="3170750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 rot="19001436">
                <a:off x="6388018" y="2176658"/>
                <a:ext cx="3521341" cy="2725712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3" name="Arc 32"/>
              <p:cNvSpPr/>
              <p:nvPr/>
            </p:nvSpPr>
            <p:spPr>
              <a:xfrm>
                <a:off x="5764381" y="4173358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715890" y="2155877"/>
              <a:ext cx="4144978" cy="3562263"/>
              <a:chOff x="5764381" y="2176658"/>
              <a:chExt cx="4144978" cy="3562263"/>
            </a:xfrm>
          </p:grpSpPr>
          <p:sp>
            <p:nvSpPr>
              <p:cNvPr id="27" name="Arc 26"/>
              <p:cNvSpPr/>
              <p:nvPr/>
            </p:nvSpPr>
            <p:spPr>
              <a:xfrm rot="20682677">
                <a:off x="6610504" y="3170750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>
              <a:xfrm rot="19001436">
                <a:off x="6388018" y="2176658"/>
                <a:ext cx="3521341" cy="2725712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3" name="Arc 22"/>
              <p:cNvSpPr/>
              <p:nvPr/>
            </p:nvSpPr>
            <p:spPr>
              <a:xfrm>
                <a:off x="5764381" y="4173358"/>
                <a:ext cx="1932709" cy="1565563"/>
              </a:xfrm>
              <a:prstGeom prst="arc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55" y="1663948"/>
            <a:ext cx="3029890" cy="30298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798" y="310519"/>
            <a:ext cx="3687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บริการของ </a:t>
            </a:r>
            <a:r>
              <a:rPr lang="en-US" sz="6000" b="1" dirty="0">
                <a:solidFill>
                  <a:srgbClr val="577EC1"/>
                </a:solidFill>
                <a:latin typeface="TH Sarabun New" pitchFamily="34" charset="-34"/>
                <a:cs typeface="TH Sarabun New" pitchFamily="34" charset="-34"/>
              </a:rPr>
              <a:t>G</a:t>
            </a:r>
            <a:r>
              <a:rPr lang="en-US" sz="6000" b="1" dirty="0">
                <a:solidFill>
                  <a:srgbClr val="EA4434"/>
                </a:solidFill>
                <a:latin typeface="TH Sarabun New" pitchFamily="34" charset="-34"/>
                <a:cs typeface="TH Sarabun New" pitchFamily="34" charset="-34"/>
              </a:rPr>
              <a:t>o</a:t>
            </a:r>
            <a:r>
              <a:rPr lang="en-US" sz="6000" b="1" dirty="0">
                <a:solidFill>
                  <a:srgbClr val="F9BC15"/>
                </a:solidFill>
                <a:latin typeface="TH Sarabun New" pitchFamily="34" charset="-34"/>
                <a:cs typeface="TH Sarabun New" pitchFamily="34" charset="-34"/>
              </a:rPr>
              <a:t>o</a:t>
            </a:r>
            <a:r>
              <a:rPr lang="en-US" sz="6000" b="1" dirty="0">
                <a:solidFill>
                  <a:srgbClr val="577EC1"/>
                </a:solidFill>
                <a:latin typeface="TH Sarabun New" pitchFamily="34" charset="-34"/>
                <a:cs typeface="TH Sarabun New" pitchFamily="34" charset="-34"/>
              </a:rPr>
              <a:t>g</a:t>
            </a:r>
            <a:r>
              <a:rPr lang="en-US" sz="6000" b="1" dirty="0">
                <a:solidFill>
                  <a:srgbClr val="38AA53"/>
                </a:solidFill>
                <a:latin typeface="TH Sarabun New" pitchFamily="34" charset="-34"/>
                <a:cs typeface="TH Sarabun New" pitchFamily="34" charset="-34"/>
              </a:rPr>
              <a:t>l</a:t>
            </a:r>
            <a:r>
              <a:rPr lang="en-US" sz="6000" b="1" dirty="0">
                <a:solidFill>
                  <a:srgbClr val="EC4334"/>
                </a:solidFill>
                <a:latin typeface="TH Sarabun New" pitchFamily="34" charset="-34"/>
                <a:cs typeface="TH Sarabun New" pitchFamily="34" charset="-34"/>
              </a:rPr>
              <a:t>e</a:t>
            </a:r>
            <a:endParaRPr lang="th-TH" sz="4400" b="1" dirty="0">
              <a:solidFill>
                <a:srgbClr val="EC4334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7513" y="1743006"/>
            <a:ext cx="1555234" cy="1711940"/>
            <a:chOff x="1287513" y="1743006"/>
            <a:chExt cx="1555234" cy="1711940"/>
          </a:xfrm>
        </p:grpSpPr>
        <p:pic>
          <p:nvPicPr>
            <p:cNvPr id="11266" name="Picture 2" descr="Image result for google map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565" y="1743006"/>
              <a:ext cx="1173130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287513" y="2931726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Map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09844" y="3505118"/>
            <a:ext cx="1850186" cy="1711940"/>
            <a:chOff x="2109844" y="3505118"/>
            <a:chExt cx="1850186" cy="17119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209" y="3505118"/>
              <a:ext cx="1188720" cy="11887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09844" y="4693838"/>
              <a:ext cx="18501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Photos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49986" y="4953610"/>
            <a:ext cx="1656224" cy="1711940"/>
            <a:chOff x="3749986" y="4953610"/>
            <a:chExt cx="1656224" cy="17119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695" y="4953610"/>
              <a:ext cx="1188720" cy="11887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749986" y="6142330"/>
              <a:ext cx="16562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Earth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16585" y="4953610"/>
            <a:ext cx="1188720" cy="1711940"/>
            <a:chOff x="7016585" y="4953610"/>
            <a:chExt cx="1188720" cy="17119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585" y="4953610"/>
              <a:ext cx="1188720" cy="11887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92402" y="6142330"/>
              <a:ext cx="837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Gmail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7980" y="3505118"/>
            <a:ext cx="1837362" cy="1713452"/>
            <a:chOff x="8297980" y="3505118"/>
            <a:chExt cx="1837362" cy="1713452"/>
          </a:xfrm>
        </p:grpSpPr>
        <p:pic>
          <p:nvPicPr>
            <p:cNvPr id="11272" name="Picture 8" descr="512px-Google_&quot;G&quot;_Logo.svg.png (512Ã512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301" y="3505118"/>
              <a:ext cx="1188720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297980" y="4695350"/>
              <a:ext cx="1837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Search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27794" y="1743006"/>
            <a:ext cx="1641796" cy="1711940"/>
            <a:chOff x="9427794" y="1743006"/>
            <a:chExt cx="1641796" cy="17119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019" y="1743006"/>
              <a:ext cx="875346" cy="118872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427794" y="2931726"/>
              <a:ext cx="16417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Form</a:t>
              </a:r>
              <a:endPara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8465779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ถ้าต้องการติดต่อการใช้บริการเครื่องคอมพิวเตอร์ที่อยู่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ระยะไกล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ใช้งานข้อมูล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จะเลือกใช้บริการด้านการสื่อสารใด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กระดานข่าว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การตั้งกลุ่มสนทนา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เทลเน็ต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telnet)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จดหมายอิเล็กทรอนิกส์</a:t>
            </a:r>
          </a:p>
        </p:txBody>
      </p:sp>
      <p:sp>
        <p:nvSpPr>
          <p:cNvPr id="13" name="Oval 12"/>
          <p:cNvSpPr/>
          <p:nvPr/>
        </p:nvSpPr>
        <p:spPr>
          <a:xfrm>
            <a:off x="1485894" y="3702088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8406" y="1987731"/>
            <a:ext cx="3994795" cy="4744727"/>
            <a:chOff x="6838406" y="1987731"/>
            <a:chExt cx="3994795" cy="4744727"/>
          </a:xfrm>
        </p:grpSpPr>
        <p:grpSp>
          <p:nvGrpSpPr>
            <p:cNvPr id="3" name="Group 2"/>
            <p:cNvGrpSpPr/>
            <p:nvPr/>
          </p:nvGrpSpPr>
          <p:grpSpPr>
            <a:xfrm>
              <a:off x="6838406" y="1987731"/>
              <a:ext cx="3443267" cy="2619302"/>
              <a:chOff x="8122920" y="2423159"/>
              <a:chExt cx="3443267" cy="2619302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8122920" y="2423159"/>
                <a:ext cx="3443267" cy="2619302"/>
              </a:xfrm>
              <a:prstGeom prst="wedgeRoundRectCallout">
                <a:avLst>
                  <a:gd name="adj1" fmla="val 42093"/>
                  <a:gd name="adj2" fmla="val 7065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274008" y="2487916"/>
                <a:ext cx="329217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เพราะเทล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เน็ต (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telnet)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บริการ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ติดต่อ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ขอใช้บริการเครื่องคอมพิวเตอร์ที่อยู่ระยะไกลเพื่อใช้งานข้อมูล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9471" y="512160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9693" y="795555"/>
            <a:ext cx="11121955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นักเรียนจะใช้บริการบนอินเทอร์เน็ตใดในการวางแผนการเดินทางไปเที่ยวต่างจังหวัด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ยูทูบ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แผนที่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ค้นรูป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การแปลภาษา</a:t>
            </a:r>
          </a:p>
        </p:txBody>
      </p:sp>
      <p:sp>
        <p:nvSpPr>
          <p:cNvPr id="52" name="Oval 51"/>
          <p:cNvSpPr/>
          <p:nvPr/>
        </p:nvSpPr>
        <p:spPr>
          <a:xfrm>
            <a:off x="934603" y="2643092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86599" y="2076145"/>
            <a:ext cx="3507114" cy="4547452"/>
            <a:chOff x="7086599" y="2076145"/>
            <a:chExt cx="3507114" cy="4547452"/>
          </a:xfrm>
        </p:grpSpPr>
        <p:sp>
          <p:nvSpPr>
            <p:cNvPr id="54" name="Rounded Rectangular Callout 53"/>
            <p:cNvSpPr/>
            <p:nvPr/>
          </p:nvSpPr>
          <p:spPr>
            <a:xfrm>
              <a:off x="7086599" y="2076145"/>
              <a:ext cx="3465872" cy="2585316"/>
            </a:xfrm>
            <a:prstGeom prst="wedgeRoundRectCallout">
              <a:avLst>
                <a:gd name="adj1" fmla="val 32438"/>
                <a:gd name="adj2" fmla="val 6738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260292" y="2106916"/>
              <a:ext cx="32921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เพราะบริการ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วาง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แผนการเดินทางหรือค้นหาเส้นทางจะใช้แผน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การกำหนดเส้นทางการเดินทางไปเที่ยวต่างจังหวัด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9983" y="5012748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100" y="1154783"/>
            <a:ext cx="11040202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บริการใดต่อไปนี้เป็นบริการภาพถ่ายทางอากาศที่ช่วยสํารวจตําแหน่งพื้นที่บนโลกได้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Earth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keep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ฟอร์ม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เอกสาร</a:t>
            </a:r>
          </a:p>
        </p:txBody>
      </p:sp>
      <p:sp>
        <p:nvSpPr>
          <p:cNvPr id="13" name="Oval 12"/>
          <p:cNvSpPr/>
          <p:nvPr/>
        </p:nvSpPr>
        <p:spPr>
          <a:xfrm>
            <a:off x="1279176" y="1903756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7338" y="1960109"/>
            <a:ext cx="3461279" cy="4571311"/>
            <a:chOff x="6787338" y="1960109"/>
            <a:chExt cx="3461279" cy="4571311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6787338" y="1960109"/>
              <a:ext cx="3461279" cy="2559412"/>
            </a:xfrm>
            <a:prstGeom prst="wedgeRoundRectCallout">
              <a:avLst>
                <a:gd name="adj1" fmla="val 31582"/>
                <a:gd name="adj2" fmla="val 686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6158" y="1975862"/>
              <a:ext cx="32921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Earth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บริการของ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สามารถสำรวจตำแหน่งพื้นที่บนโลกได้ด้วยภาพถ่ายทางอากาศ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4887" y="4920571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199" y="940797"/>
            <a:ext cx="11176458" cy="5563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สิ่งจําเป็นที่ต้องระบุในการเลือกเส้นทางบนแผนที่ของบริการ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Google Maps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คืออะไร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ต้นทาง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ปลายทาง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ชื่อผู้ใช้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ต้นทาง-ปลายทาง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4398" y="4150319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19828" y="1835095"/>
            <a:ext cx="3632225" cy="4834888"/>
            <a:chOff x="6519828" y="1835095"/>
            <a:chExt cx="3632225" cy="4834888"/>
          </a:xfrm>
        </p:grpSpPr>
        <p:grpSp>
          <p:nvGrpSpPr>
            <p:cNvPr id="3" name="Group 2"/>
            <p:cNvGrpSpPr/>
            <p:nvPr/>
          </p:nvGrpSpPr>
          <p:grpSpPr>
            <a:xfrm>
              <a:off x="6519828" y="1835095"/>
              <a:ext cx="3632225" cy="2600264"/>
              <a:chOff x="8123852" y="2165855"/>
              <a:chExt cx="3632225" cy="2600264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8123852" y="2165855"/>
                <a:ext cx="3632225" cy="2554544"/>
              </a:xfrm>
              <a:prstGeom prst="wedgeRoundRectCallout">
                <a:avLst>
                  <a:gd name="adj1" fmla="val 19166"/>
                  <a:gd name="adj2" fmla="val 8381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35941" y="2211574"/>
                <a:ext cx="329217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เลือกเส้นทางบนแผนที่ของบริการ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Google Maps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ต้อง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ระบุ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ต้น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ทาง-ปลายทางที่ต้องการค้นหา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8325" y="5059134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401" y="614307"/>
            <a:ext cx="8497839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ข้อใดเป็นประโยชน์จากการใช้แบบสํารวจความคิดเห็นออนไลน์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ต้องเชื่อมต่ออินเทอร์เน็ตตลอดเวลา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ใช้กระดาษในการทำแบบสํารวจจํานวนน้อย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ไม่จําเป็นต้องใช้เครื่องมือทางเทคโนโลยีในการทำแบบสํารวจ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ส่งแบบสํารวจให้ผู้ตอบได้โดยตรงและส่งกลับมาได้ทันที</a:t>
            </a:r>
            <a:b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โดยใช้โทรศัพท์เคลื่อนที่หรือคอมพิวเตอร์ในการทำแบบสํารวจ</a:t>
            </a:r>
          </a:p>
        </p:txBody>
      </p:sp>
      <p:sp>
        <p:nvSpPr>
          <p:cNvPr id="19" name="Oval 18"/>
          <p:cNvSpPr/>
          <p:nvPr/>
        </p:nvSpPr>
        <p:spPr>
          <a:xfrm>
            <a:off x="573623" y="4119475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98981" y="1305310"/>
            <a:ext cx="3628201" cy="5279715"/>
            <a:chOff x="8498981" y="1305310"/>
            <a:chExt cx="3628201" cy="5279715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8498981" y="1305310"/>
              <a:ext cx="3591520" cy="3222723"/>
            </a:xfrm>
            <a:prstGeom prst="wedgeRoundRectCallout">
              <a:avLst>
                <a:gd name="adj1" fmla="val 25290"/>
                <a:gd name="adj2" fmla="val 6658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35663" y="1481045"/>
              <a:ext cx="359151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เพราะประโยชน์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จาก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การใช้แบบสำรวจออนไลน์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คือ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สามารถส่งแบบ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สำรวจ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ให้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ผู้ตอบได้โดยตรง และ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ส่ง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กลับมา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ได้ทันทีโดยใช้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โทรศัพท์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เคลื่อนที่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หรือคอมพิวเตอร์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9601" y="4974176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52410" y="1904572"/>
            <a:ext cx="3181350" cy="4313536"/>
            <a:chOff x="8401050" y="2098882"/>
            <a:chExt cx="3181350" cy="4313536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8401050" y="2098882"/>
              <a:ext cx="3063240" cy="2347387"/>
            </a:xfrm>
            <a:prstGeom prst="wedgeRoundRectCallout">
              <a:avLst>
                <a:gd name="adj1" fmla="val 24161"/>
                <a:gd name="adj2" fmla="val 6989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7479" y="4801569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489743" y="2287243"/>
              <a:ext cx="309265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สร้างแบบสำรวจออนไลน์ต้องเลือกไอคอนฟอร์ม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สร้าง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468646" y="3102445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3941" y="762897"/>
            <a:ext cx="8225329" cy="5293583"/>
            <a:chOff x="1113941" y="762897"/>
            <a:chExt cx="8225329" cy="5293583"/>
          </a:xfrm>
        </p:grpSpPr>
        <p:sp>
          <p:nvSpPr>
            <p:cNvPr id="12" name="TextBox 11"/>
            <p:cNvSpPr txBox="1"/>
            <p:nvPr/>
          </p:nvSpPr>
          <p:spPr>
            <a:xfrm>
              <a:off x="1113941" y="762897"/>
              <a:ext cx="8225329" cy="5216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การสร้างแบบสํารวจออนไลน์ ควรเลือกไอคอนใดในการสร้าง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463" y="5329822"/>
              <a:ext cx="733590" cy="7266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557" y="1997580"/>
              <a:ext cx="769402" cy="5672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982" y="3135234"/>
              <a:ext cx="575318" cy="7208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97" y="4194496"/>
              <a:ext cx="593803" cy="77286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940" y="1129626"/>
            <a:ext cx="6483185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ข้อใดเป็นข้อควรปฏิบัติในการใช้เทคโนโลยี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เข้าถึงข้อมูลส่วนตัวของผู้อื่น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นําข้อมูลของผู้อื่นมาเผยแพร่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ใช้ภาษาที่สุภาพในการติดต่อสื่อสาร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 โดยใช้วัน เดือน ปีเกิดของ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ตนเอง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54792" y="3503618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92707" y="1777210"/>
            <a:ext cx="3632225" cy="4440898"/>
            <a:chOff x="7992707" y="1777210"/>
            <a:chExt cx="3632225" cy="4440898"/>
          </a:xfrm>
        </p:grpSpPr>
        <p:grpSp>
          <p:nvGrpSpPr>
            <p:cNvPr id="3" name="Group 2"/>
            <p:cNvGrpSpPr/>
            <p:nvPr/>
          </p:nvGrpSpPr>
          <p:grpSpPr>
            <a:xfrm>
              <a:off x="7992707" y="1777210"/>
              <a:ext cx="3632225" cy="2205048"/>
              <a:chOff x="7992707" y="1777210"/>
              <a:chExt cx="3632225" cy="2205048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7992707" y="1777210"/>
                <a:ext cx="3632225" cy="2205048"/>
              </a:xfrm>
              <a:prstGeom prst="wedgeRoundRectCallout">
                <a:avLst>
                  <a:gd name="adj1" fmla="val 31753"/>
                  <a:gd name="adj2" fmla="val 7844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85589" y="1874435"/>
                <a:ext cx="329217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ใช้ภาษาที่สุภาพในการติดต่อสื่อสารเป็นข้อควรปฏิบัติ</a:t>
                </a:r>
                <a:b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ในการใช้เทคโนโลยี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1202" y="460725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60" y="1190812"/>
            <a:ext cx="7191392" cy="3901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นักเรียนมีวิธีป้องกันการเข้าถึงข้อมูลจากผู้อื่นอย่างไร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ติดตั้งโปรแกรมสแกนไวรัส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ปิดคอมพิวเตอร์ทุกครั้งหลังเลิกใช้งาน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ตั้งรหัสผ่านโดยใช้วัน เดือน ปีเกิด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ตั้งรหัสผ่านที่ยากต่อการคาดเดา</a:t>
            </a:r>
          </a:p>
        </p:txBody>
      </p:sp>
      <p:sp>
        <p:nvSpPr>
          <p:cNvPr id="15" name="Oval 14"/>
          <p:cNvSpPr/>
          <p:nvPr/>
        </p:nvSpPr>
        <p:spPr>
          <a:xfrm>
            <a:off x="1268718" y="4413322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61757" y="1828815"/>
            <a:ext cx="4120643" cy="4765436"/>
            <a:chOff x="7461757" y="1828815"/>
            <a:chExt cx="4120643" cy="4765436"/>
          </a:xfrm>
        </p:grpSpPr>
        <p:grpSp>
          <p:nvGrpSpPr>
            <p:cNvPr id="3" name="Group 2"/>
            <p:cNvGrpSpPr/>
            <p:nvPr/>
          </p:nvGrpSpPr>
          <p:grpSpPr>
            <a:xfrm>
              <a:off x="7461757" y="1828815"/>
              <a:ext cx="4120643" cy="2625061"/>
              <a:chOff x="7551577" y="2220685"/>
              <a:chExt cx="4120643" cy="2625061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7551577" y="2220685"/>
                <a:ext cx="3878424" cy="2579341"/>
              </a:xfrm>
              <a:prstGeom prst="wedgeRoundRectCallout">
                <a:avLst>
                  <a:gd name="adj1" fmla="val 31753"/>
                  <a:gd name="adj2" fmla="val 7844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743242" y="2291201"/>
                <a:ext cx="392897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เพราะการป้องกัน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เข้าถึงข้อมูลจากผู้อื่น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ที่ดีที่สุด คือ การตั้งรหัสผ่าน</a:t>
                </a:r>
                <a:b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ที่ยากต่อการคาดเดา และ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ง่าย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ต่อ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การจำ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7908" y="4983402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1051" y="991941"/>
            <a:ext cx="97962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ถ้านักเรียนพบว่ามีคนลืมออกจากระบบเฟซบุ๊ก นักเรียนควรปฏิบัติอย่างไร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กดออกจากระบบให้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โพสต์ข้อความตามใจตนเอง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ไม่สนใจ ปล่อยให้อยู่ในระบบเฟซบุ๊กต่อไป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โพสต์ว่า “เจ้าของเฟซบุ๊กลืมออกจากระบบ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กรุณา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ตรวจสอบด้วย”</a:t>
            </a:r>
          </a:p>
        </p:txBody>
      </p:sp>
      <p:sp>
        <p:nvSpPr>
          <p:cNvPr id="15" name="Oval 14"/>
          <p:cNvSpPr/>
          <p:nvPr/>
        </p:nvSpPr>
        <p:spPr>
          <a:xfrm>
            <a:off x="1190435" y="1770882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55370" y="1667659"/>
            <a:ext cx="4486111" cy="4931020"/>
            <a:chOff x="7355370" y="1667659"/>
            <a:chExt cx="4486111" cy="4931020"/>
          </a:xfrm>
        </p:grpSpPr>
        <p:grpSp>
          <p:nvGrpSpPr>
            <p:cNvPr id="3" name="Group 2"/>
            <p:cNvGrpSpPr/>
            <p:nvPr/>
          </p:nvGrpSpPr>
          <p:grpSpPr>
            <a:xfrm>
              <a:off x="7355370" y="1667659"/>
              <a:ext cx="4486111" cy="2740177"/>
              <a:chOff x="6943890" y="1620564"/>
              <a:chExt cx="4486111" cy="2740177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6943890" y="1620564"/>
                <a:ext cx="4486111" cy="2740177"/>
              </a:xfrm>
              <a:prstGeom prst="wedgeRoundRectCallout">
                <a:avLst>
                  <a:gd name="adj1" fmla="val 26981"/>
                  <a:gd name="adj2" fmla="val 7441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78035" y="1760476"/>
                <a:ext cx="431767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เพราะเมื่อ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พบว่า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คนลืมออกจากระบบเฟซบุ๊ก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สิ่ง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ที่ต้องปฏิบัติ คือ กดออกจาก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ระบบ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ให้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เพื่อเป็นการป้องกันไม่ให้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ผู้อื่น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เข้า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ไปใช้ข้อมูลส่วนตัวของคนนั้น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8670" y="4987830"/>
              <a:ext cx="1423730" cy="161084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D3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D3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2925" y="321959"/>
              <a:ext cx="30476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บริการอินเทอร์เน็ต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6626" y="1176102"/>
            <a:ext cx="11203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	การใช้บริการต่าง ๆ บนอินเทอร์เน็ต สามารถเลือกใช้ได้ตามความต้องการ ทำให้การดำเนินชีวิต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แก้ปัญหาทำได้ง่ายขึ้น สามารถนำซอฟต์แวร์หรือแอปพลิเคชันใหม่ ๆ มาติดตั้งบนอุปกรณ์ของ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เรา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ได้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อย่างสะดวก บริการบนอินเทอร์เน็ตมีหลายประเภท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บริการที่มีความสำคัญและได้รับความนิยมแบ่งเป็น 2 ประเภทใหญ่ๆ คือ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981406" y="5656992"/>
            <a:ext cx="6822666" cy="1147044"/>
            <a:chOff x="4981406" y="5656992"/>
            <a:chExt cx="6822666" cy="1147044"/>
          </a:xfrm>
        </p:grpSpPr>
        <p:grpSp>
          <p:nvGrpSpPr>
            <p:cNvPr id="28" name="Group 27"/>
            <p:cNvGrpSpPr/>
            <p:nvPr/>
          </p:nvGrpSpPr>
          <p:grpSpPr>
            <a:xfrm>
              <a:off x="4981406" y="5656992"/>
              <a:ext cx="5169848" cy="563915"/>
              <a:chOff x="5175716" y="5651706"/>
              <a:chExt cx="5169848" cy="563915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175716" y="5651706"/>
                <a:ext cx="5169848" cy="563915"/>
              </a:xfrm>
              <a:prstGeom prst="wedgeRoundRectCallout">
                <a:avLst>
                  <a:gd name="adj1" fmla="val 58372"/>
                  <a:gd name="adj2" fmla="val -1435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5716" y="5729407"/>
                <a:ext cx="5169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ในชีวิตประจำวันนักเรียนเคยใช้บริการอินเทอร์เน็ตอะไรบ้าง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512188" y="5734825"/>
              <a:ext cx="1291884" cy="1069211"/>
              <a:chOff x="9873891" y="5505451"/>
              <a:chExt cx="1291884" cy="10692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50545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867269" y="2854040"/>
            <a:ext cx="3953976" cy="2445102"/>
            <a:chOff x="6867269" y="2854040"/>
            <a:chExt cx="3953976" cy="2445102"/>
          </a:xfrm>
        </p:grpSpPr>
        <p:sp>
          <p:nvSpPr>
            <p:cNvPr id="30" name="TextBox 29"/>
            <p:cNvSpPr txBox="1"/>
            <p:nvPr/>
          </p:nvSpPr>
          <p:spPr>
            <a:xfrm>
              <a:off x="6867269" y="2854040"/>
              <a:ext cx="3953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บริการด้านข้อมูล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77" y="3552288"/>
              <a:ext cx="2209695" cy="174685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221740" y="3301082"/>
            <a:ext cx="3953976" cy="2528980"/>
            <a:chOff x="1221740" y="3301082"/>
            <a:chExt cx="3953976" cy="2528980"/>
          </a:xfrm>
        </p:grpSpPr>
        <p:sp>
          <p:nvSpPr>
            <p:cNvPr id="29" name="TextBox 28"/>
            <p:cNvSpPr txBox="1"/>
            <p:nvPr/>
          </p:nvSpPr>
          <p:spPr>
            <a:xfrm>
              <a:off x="1221740" y="3301082"/>
              <a:ext cx="3953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บริการด้านการสื่อสาร</a:t>
              </a: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254" y="4184421"/>
              <a:ext cx="894084" cy="8940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820" y="4872464"/>
              <a:ext cx="977141" cy="95759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56" y="3978380"/>
              <a:ext cx="894084" cy="894084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93914" y="2336393"/>
            <a:ext cx="2837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3200" b="1" dirty="0" smtClean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  <a:t>บริการด้าน</a:t>
            </a:r>
            <a:br>
              <a:rPr lang="th-TH" sz="3200" b="1" dirty="0" smtClean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b="1" dirty="0">
                <a:solidFill>
                  <a:srgbClr val="F05B83"/>
                </a:solidFill>
                <a:latin typeface="TH Sarabun New" pitchFamily="34" charset="-34"/>
                <a:cs typeface="TH Sarabun New" pitchFamily="34" charset="-34"/>
              </a:rPr>
              <a:t>สื่อสาร</a:t>
            </a:r>
          </a:p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   บริการ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ด้าน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นี้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ทำ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ให้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การติดต่อสื่อสาร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ข้อมูลทำได้สะดวกและรวดเร็วขึ้น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37420" y="4974759"/>
            <a:ext cx="8854580" cy="878433"/>
            <a:chOff x="3337420" y="4974759"/>
            <a:chExt cx="8854580" cy="878433"/>
          </a:xfrm>
        </p:grpSpPr>
        <p:sp>
          <p:nvSpPr>
            <p:cNvPr id="49" name="Rectangle 48"/>
            <p:cNvSpPr/>
            <p:nvPr/>
          </p:nvSpPr>
          <p:spPr>
            <a:xfrm>
              <a:off x="3794541" y="5019343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17576" y="4974759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เทลเน็ต (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telnet)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เป็นการติดต่อใช้บริการเครื่องคอมพิวเตอร์ที่อยู่ระยะไกล เพื่อใช้งานข้อมูลที่อยู่ในเครื่อง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337420" y="4974759"/>
              <a:ext cx="878433" cy="878433"/>
              <a:chOff x="1331270" y="5511693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Oval 37"/>
              <p:cNvSpPr/>
              <p:nvPr/>
            </p:nvSpPr>
            <p:spPr>
              <a:xfrm>
                <a:off x="1331270" y="5511693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9678" y="5550101"/>
                <a:ext cx="801616" cy="80161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3337420" y="889930"/>
            <a:ext cx="8854580" cy="878433"/>
            <a:chOff x="3337420" y="889930"/>
            <a:chExt cx="8854580" cy="878433"/>
          </a:xfrm>
        </p:grpSpPr>
        <p:sp>
          <p:nvSpPr>
            <p:cNvPr id="48" name="Rectangle 47"/>
            <p:cNvSpPr/>
            <p:nvPr/>
          </p:nvSpPr>
          <p:spPr>
            <a:xfrm>
              <a:off x="3794541" y="928337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337420" y="889930"/>
              <a:ext cx="878433" cy="878433"/>
              <a:chOff x="1294037" y="1426864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Oval 32"/>
              <p:cNvSpPr/>
              <p:nvPr/>
            </p:nvSpPr>
            <p:spPr>
              <a:xfrm>
                <a:off x="1294037" y="1426864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445" y="1465272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4317576" y="889930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จดหมายอิเล็กทรอนิกส์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ใช้เขียนจดหมายและส่งไฟล์ต่างๆ ไปยังผู้รับ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0690" y="1904962"/>
            <a:ext cx="8871310" cy="903133"/>
            <a:chOff x="3320690" y="1904962"/>
            <a:chExt cx="8871310" cy="903133"/>
          </a:xfrm>
        </p:grpSpPr>
        <p:sp>
          <p:nvSpPr>
            <p:cNvPr id="52" name="Rectangle 51"/>
            <p:cNvSpPr/>
            <p:nvPr/>
          </p:nvSpPr>
          <p:spPr>
            <a:xfrm>
              <a:off x="3794541" y="1951088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320690" y="1904962"/>
              <a:ext cx="911893" cy="903133"/>
              <a:chOff x="5310763" y="892429"/>
              <a:chExt cx="911893" cy="9031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Oval 34"/>
              <p:cNvSpPr/>
              <p:nvPr/>
            </p:nvSpPr>
            <p:spPr>
              <a:xfrm>
                <a:off x="5310763" y="917129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573" y="892429"/>
                <a:ext cx="876083" cy="85856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4317576" y="1911137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การตั้งกลุ่มสนทนา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ใช้ส่งข่าวสารให้กับสมาชิกในกลุ่มรับทราบพร้อมกัน สามารถสนทนากลุ่มได้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37420" y="2932344"/>
            <a:ext cx="8854580" cy="890783"/>
            <a:chOff x="3337420" y="2932344"/>
            <a:chExt cx="8854580" cy="890783"/>
          </a:xfrm>
        </p:grpSpPr>
        <p:sp>
          <p:nvSpPr>
            <p:cNvPr id="51" name="Rectangle 50"/>
            <p:cNvSpPr/>
            <p:nvPr/>
          </p:nvSpPr>
          <p:spPr>
            <a:xfrm>
              <a:off x="3794541" y="2973839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337420" y="2944694"/>
              <a:ext cx="878433" cy="878433"/>
              <a:chOff x="1294037" y="3426660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Oval 35"/>
              <p:cNvSpPr/>
              <p:nvPr/>
            </p:nvSpPr>
            <p:spPr>
              <a:xfrm>
                <a:off x="1294037" y="3426660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445" y="3465068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4317576" y="2932344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กระดานข่าว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เป็นการรวบรวมข้อมูล หรือ กลุ่มข่าวต่าง ๆ ให้สามารถเลือกอ่านได้สะดวก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37420" y="3953551"/>
            <a:ext cx="8854580" cy="884608"/>
            <a:chOff x="3337420" y="3953551"/>
            <a:chExt cx="8854580" cy="884608"/>
          </a:xfrm>
        </p:grpSpPr>
        <p:sp>
          <p:nvSpPr>
            <p:cNvPr id="50" name="Rectangle 49"/>
            <p:cNvSpPr/>
            <p:nvPr/>
          </p:nvSpPr>
          <p:spPr>
            <a:xfrm>
              <a:off x="3794541" y="3996591"/>
              <a:ext cx="8397459" cy="786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337420" y="3959726"/>
              <a:ext cx="878433" cy="878433"/>
              <a:chOff x="1254453" y="4521064"/>
              <a:chExt cx="878433" cy="878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Oval 36"/>
              <p:cNvSpPr/>
              <p:nvPr/>
            </p:nvSpPr>
            <p:spPr>
              <a:xfrm>
                <a:off x="1254453" y="4521064"/>
                <a:ext cx="878433" cy="878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2861" y="4559472"/>
                <a:ext cx="801616" cy="801616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4317576" y="3953551"/>
              <a:ext cx="7479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การสนทนาออนไลน์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เป็นการสนทนาและแลกเปลี่ยนความคิดเห็นต่าง ๆ 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4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9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716980" y="499188"/>
            <a:ext cx="4556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6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บริการด้านข้อมูล</a:t>
            </a:r>
            <a:endParaRPr lang="th-TH" sz="48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53" y="1683326"/>
            <a:ext cx="4605338" cy="46053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69279" y="3006436"/>
            <a:ext cx="2057593" cy="941391"/>
            <a:chOff x="1669279" y="3006436"/>
            <a:chExt cx="2057593" cy="941391"/>
          </a:xfrm>
        </p:grpSpPr>
        <p:sp>
          <p:nvSpPr>
            <p:cNvPr id="6" name="Oval 5"/>
            <p:cNvSpPr/>
            <p:nvPr/>
          </p:nvSpPr>
          <p:spPr>
            <a:xfrm>
              <a:off x="3422072" y="3006436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69279" y="3424607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</a:p>
          </p:txBody>
        </p:sp>
        <p:cxnSp>
          <p:nvCxnSpPr>
            <p:cNvPr id="8" name="Elbow Connector 7"/>
            <p:cNvCxnSpPr/>
            <p:nvPr/>
          </p:nvCxnSpPr>
          <p:spPr>
            <a:xfrm rot="10800000" flipV="1">
              <a:off x="2544827" y="3136607"/>
              <a:ext cx="864000" cy="288000"/>
            </a:xfrm>
            <a:prstGeom prst="bentConnector2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18722" y="4380653"/>
            <a:ext cx="2854922" cy="869980"/>
            <a:chOff x="1018722" y="4380653"/>
            <a:chExt cx="2854922" cy="869980"/>
          </a:xfrm>
        </p:grpSpPr>
        <p:sp>
          <p:nvSpPr>
            <p:cNvPr id="34" name="Oval 33"/>
            <p:cNvSpPr/>
            <p:nvPr/>
          </p:nvSpPr>
          <p:spPr>
            <a:xfrm>
              <a:off x="3568844" y="494583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18722" y="4380653"/>
              <a:ext cx="1964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การดูสื่อต่างๆ</a:t>
              </a:r>
            </a:p>
          </p:txBody>
        </p:sp>
        <p:cxnSp>
          <p:nvCxnSpPr>
            <p:cNvPr id="57" name="Elbow Connector 56"/>
            <p:cNvCxnSpPr/>
            <p:nvPr/>
          </p:nvCxnSpPr>
          <p:spPr>
            <a:xfrm rot="10800000">
              <a:off x="2611581" y="4634346"/>
              <a:ext cx="1109664" cy="4569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37763" y="2569779"/>
            <a:ext cx="3116101" cy="881443"/>
            <a:chOff x="7737763" y="2569779"/>
            <a:chExt cx="3116101" cy="881443"/>
          </a:xfrm>
        </p:grpSpPr>
        <p:sp>
          <p:nvSpPr>
            <p:cNvPr id="31" name="Oval 30"/>
            <p:cNvSpPr/>
            <p:nvPr/>
          </p:nvSpPr>
          <p:spPr>
            <a:xfrm>
              <a:off x="7737763" y="2569779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2313" y="2928002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การโอนย้ายไฟล์</a:t>
              </a:r>
            </a:p>
          </p:txBody>
        </p:sp>
        <p:cxnSp>
          <p:nvCxnSpPr>
            <p:cNvPr id="58" name="Elbow Connector 57"/>
            <p:cNvCxnSpPr/>
            <p:nvPr/>
          </p:nvCxnSpPr>
          <p:spPr>
            <a:xfrm rot="10800000">
              <a:off x="7810206" y="2722179"/>
              <a:ext cx="1109664" cy="4569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869381" y="4407730"/>
            <a:ext cx="3030517" cy="745922"/>
            <a:chOff x="7869381" y="4407730"/>
            <a:chExt cx="3030517" cy="745922"/>
          </a:xfrm>
        </p:grpSpPr>
        <p:sp>
          <p:nvSpPr>
            <p:cNvPr id="32" name="Oval 31"/>
            <p:cNvSpPr/>
            <p:nvPr/>
          </p:nvSpPr>
          <p:spPr>
            <a:xfrm>
              <a:off x="7869381" y="4848852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038347" y="4407730"/>
              <a:ext cx="186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การสืบค้นข้อมูล</a:t>
              </a:r>
            </a:p>
          </p:txBody>
        </p:sp>
        <p:cxnSp>
          <p:nvCxnSpPr>
            <p:cNvPr id="59" name="Elbow Connector 58"/>
            <p:cNvCxnSpPr/>
            <p:nvPr/>
          </p:nvCxnSpPr>
          <p:spPr>
            <a:xfrm rot="10800000" flipV="1">
              <a:off x="8004171" y="4634344"/>
              <a:ext cx="988143" cy="36690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39DA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E39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E39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D67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D67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59950" y="321959"/>
              <a:ext cx="32335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บริการของ </a:t>
              </a:r>
              <a:r>
                <a:rPr lang="en-US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Google</a:t>
              </a:r>
              <a:endPara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58544" y="5643385"/>
            <a:ext cx="6145528" cy="1012061"/>
            <a:chOff x="5658544" y="5643385"/>
            <a:chExt cx="6145528" cy="1012061"/>
          </a:xfrm>
        </p:grpSpPr>
        <p:grpSp>
          <p:nvGrpSpPr>
            <p:cNvPr id="19" name="Group 18"/>
            <p:cNvGrpSpPr/>
            <p:nvPr/>
          </p:nvGrpSpPr>
          <p:grpSpPr>
            <a:xfrm>
              <a:off x="5658544" y="5651706"/>
              <a:ext cx="4561290" cy="840118"/>
              <a:chOff x="5658544" y="5651706"/>
              <a:chExt cx="4561290" cy="840118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664460" y="5651706"/>
                <a:ext cx="4407795" cy="785587"/>
              </a:xfrm>
              <a:prstGeom prst="wedgeRoundRectCallout">
                <a:avLst>
                  <a:gd name="adj1" fmla="val 58372"/>
                  <a:gd name="adj2" fmla="val -1435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658544" y="5660827"/>
                <a:ext cx="45612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นอกจากจะใช้ค้นหาข้อมูลและส่งอีเมลแล้ว นักเรียนคิดว่า บริการของ </a:t>
                </a:r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Google 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สามารถทำอะไรได้อีก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512188" y="5643385"/>
              <a:ext cx="1291884" cy="1012061"/>
              <a:chOff x="9873891" y="5608321"/>
              <a:chExt cx="1291884" cy="101206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20272"/>
                <a:ext cx="1214455" cy="4001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56595" y="1751682"/>
            <a:ext cx="9227400" cy="3046988"/>
            <a:chOff x="1476585" y="1751682"/>
            <a:chExt cx="9227400" cy="3046988"/>
          </a:xfrm>
        </p:grpSpPr>
        <p:sp>
          <p:nvSpPr>
            <p:cNvPr id="18" name="TextBox 17"/>
            <p:cNvSpPr txBox="1"/>
            <p:nvPr/>
          </p:nvSpPr>
          <p:spPr>
            <a:xfrm>
              <a:off x="1476585" y="1751682"/>
              <a:ext cx="92274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เว็บไซต์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นอกจากจะใช้ค้นหาข้อมูล หรือใช้บริการจดหมายอิเล็กทรอนิกส์แล้ว ยังมีบริการอื่น ๆ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อีก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มากมาย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เช่น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แผนที่ ยูทูบ การแปลภาษา โดย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ได้รวบรวมสิ่งต่าง ๆ ให้เลือกได้ง่าย และสามารถ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เข้าถึง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ด้วย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ชื่อ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ผู้ใช้เพียง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ชื่อเดียวได้</a:t>
              </a: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		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Google Maps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เป็นบริการค้นหาเส้นทาง แสดงแผนที่ทั่วโลก ทำให้เราสามารถแก้ปัญหา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ในชีวิตประจำวันในเรื่องของการเดินทางได้ สามารถคำนวณระยะทางเป็นกิโลเมตรได้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ทำให้วางแผนการเดินทางได้สะดวก และบริการนี้สามารถติดตั้งบนอุปกรณ์เคลื่อนที่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เช่น โทรศัพท์เคลื่อนที่</a:t>
              </a:r>
            </a:p>
          </p:txBody>
        </p:sp>
        <p:pic>
          <p:nvPicPr>
            <p:cNvPr id="34" name="Picture 2" descr="Image result for google map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9464" y="3007616"/>
              <a:ext cx="1563795" cy="1584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078685"/>
            <a:ext cx="453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ค้นหาจังหวัดสิงห์บุรี จากเว็บไซต์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www.google.co.th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78806"/>
            <a:ext cx="933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ถ้าเราต้องการค้นหาเส้นทางจากจังหวัดสิงห์บุรีไปจังหวัดขอนแก่น อาจเริ่มต้นด้วยวิธีการ ดังนี้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952" y="1112975"/>
            <a:ext cx="288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คลิกเมาส์เลือกแผนที่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59899" r="9104" b="9091"/>
          <a:stretch/>
        </p:blipFill>
        <p:spPr>
          <a:xfrm>
            <a:off x="2302332" y="2253970"/>
            <a:ext cx="7582886" cy="4091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749" y="1227275"/>
            <a:ext cx="4534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เว็บไซต์จะแสดงแผนที่จังหวัด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สิงห์บุรี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ทาง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จอภาพ ให้คลิกเมาส์เลือกเส้นทาง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ดัง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08062"/>
            <a:chOff x="395341" y="2491510"/>
            <a:chExt cx="1355716" cy="608062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87730" y="278806"/>
            <a:ext cx="850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ถ้าเราต้องการค้นหาเส้นทางจากจังหวัดสิงห์บุรีไปจังหวัดขอนแก่น อาจเริ่มต้นด้วยวิธีการ ดังนี้ (ต่อ)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3660" y="1148991"/>
            <a:ext cx="4834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คลิกเมาส์เลือกตำแหน่งต้นทางและ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ปลายทาง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ต้องการเดินทาง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พิมพ์ชื่อตำแหน่งจุดหมายปลายทางลงไป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โปรแกรมจะแสดงเส้นทางให้เลือก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9394" r="7547" b="57677"/>
          <a:stretch/>
        </p:blipFill>
        <p:spPr>
          <a:xfrm>
            <a:off x="495381" y="2687782"/>
            <a:ext cx="5184958" cy="281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56465" r="7406" b="9697"/>
          <a:stretch/>
        </p:blipFill>
        <p:spPr>
          <a:xfrm>
            <a:off x="6439757" y="3042111"/>
            <a:ext cx="5553955" cy="3095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5457</TotalTime>
  <Words>1194</Words>
  <Application>Microsoft Office PowerPoint</Application>
  <PresentationFormat>Custom</PresentationFormat>
  <Paragraphs>250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Angsana New</vt:lpstr>
      <vt:lpstr>Calibri Light</vt:lpstr>
      <vt:lpstr>Calibri</vt:lpstr>
      <vt:lpstr>Wingdings</vt:lpstr>
      <vt:lpstr>TH Sarabun New</vt:lpstr>
      <vt:lpstr>Browallia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221</cp:revision>
  <dcterms:created xsi:type="dcterms:W3CDTF">2019-08-18T07:31:36Z</dcterms:created>
  <dcterms:modified xsi:type="dcterms:W3CDTF">2019-12-21T09:08:31Z</dcterms:modified>
</cp:coreProperties>
</file>