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47"/>
  </p:notesMasterIdLst>
  <p:sldIdLst>
    <p:sldId id="418" r:id="rId3"/>
    <p:sldId id="259" r:id="rId4"/>
    <p:sldId id="300" r:id="rId5"/>
    <p:sldId id="303" r:id="rId6"/>
    <p:sldId id="384" r:id="rId7"/>
    <p:sldId id="309" r:id="rId8"/>
    <p:sldId id="385" r:id="rId9"/>
    <p:sldId id="386" r:id="rId10"/>
    <p:sldId id="387" r:id="rId11"/>
    <p:sldId id="388" r:id="rId12"/>
    <p:sldId id="389" r:id="rId13"/>
    <p:sldId id="314" r:id="rId14"/>
    <p:sldId id="332" r:id="rId15"/>
    <p:sldId id="390" r:id="rId16"/>
    <p:sldId id="313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333" r:id="rId28"/>
    <p:sldId id="338" r:id="rId29"/>
    <p:sldId id="402" r:id="rId30"/>
    <p:sldId id="403" r:id="rId31"/>
    <p:sldId id="401" r:id="rId32"/>
    <p:sldId id="404" r:id="rId33"/>
    <p:sldId id="405" r:id="rId34"/>
    <p:sldId id="406" r:id="rId35"/>
    <p:sldId id="340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4" r:id="rId44"/>
    <p:sldId id="415" r:id="rId45"/>
    <p:sldId id="416" r:id="rId46"/>
  </p:sldIdLst>
  <p:sldSz cx="12192000" cy="6858000"/>
  <p:notesSz cx="6858000" cy="9144000"/>
  <p:embeddedFontLst>
    <p:embeddedFont>
      <p:font typeface="Angsana New" pitchFamily="18" charset="-34"/>
      <p:regular r:id="rId48"/>
      <p:bold r:id="rId49"/>
      <p:italic r:id="rId50"/>
      <p:boldItalic r:id="rId51"/>
    </p:embeddedFont>
    <p:embeddedFont>
      <p:font typeface="Browallia New" pitchFamily="34" charset="-34"/>
      <p:regular r:id="rId52"/>
      <p:bold r:id="rId53"/>
      <p:italic r:id="rId54"/>
      <p:bold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TH Sarabun New" pitchFamily="34" charset="-34"/>
      <p:regular r:id="rId60"/>
      <p:bold r:id="rId61"/>
      <p:italic r:id="rId62"/>
      <p:boldItalic r:id="rId63"/>
    </p:embeddedFont>
    <p:embeddedFont>
      <p:font typeface="Calibri Light" pitchFamily="34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0C70A"/>
    <a:srgbClr val="8F8907"/>
    <a:srgbClr val="F7F064"/>
    <a:srgbClr val="FFF2EC"/>
    <a:srgbClr val="FDCAAD"/>
    <a:srgbClr val="FBA130"/>
    <a:srgbClr val="D3EFFB"/>
    <a:srgbClr val="6DCFF6"/>
    <a:srgbClr val="008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1" autoAdjust="0"/>
    <p:restoredTop sz="94660"/>
  </p:normalViewPr>
  <p:slideViewPr>
    <p:cSldViewPr snapToGrid="0">
      <p:cViewPr>
        <p:scale>
          <a:sx n="88" d="100"/>
          <a:sy n="88" d="100"/>
        </p:scale>
        <p:origin x="-55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622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81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418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0945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8578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9854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368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861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3078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54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373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8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6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10166"/>
            <a:chOff x="0" y="0"/>
            <a:chExt cx="12192000" cy="69101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"/>
            <a:stretch/>
          </p:blipFill>
          <p:spPr>
            <a:xfrm>
              <a:off x="5654350" y="5462594"/>
              <a:ext cx="6537650" cy="13954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" b="847"/>
            <a:stretch/>
          </p:blipFill>
          <p:spPr>
            <a:xfrm>
              <a:off x="0" y="2805361"/>
              <a:ext cx="1586204" cy="40526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"/>
              <a:ext cx="5783415" cy="2818826"/>
            </a:xfrm>
            <a:prstGeom prst="rect">
              <a:avLst/>
            </a:prstGeom>
            <a:solidFill>
              <a:srgbClr val="AAC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379" y="275860"/>
              <a:ext cx="427072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15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045" y="3740067"/>
              <a:ext cx="158686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449" y="3940412"/>
              <a:ext cx="37000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ชั้นประถมศึกษาปีที่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5454" y="1540896"/>
              <a:ext cx="4190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sz="6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วิทยาการคำนวณ)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2" b="10080"/>
            <a:stretch/>
          </p:blipFill>
          <p:spPr>
            <a:xfrm>
              <a:off x="5654351" y="0"/>
              <a:ext cx="6537649" cy="55123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425" y="275860"/>
              <a:ext cx="1083470" cy="994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4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28" y="259159"/>
            <a:ext cx="5577075" cy="5445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279547" y="5704537"/>
            <a:ext cx="357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เว็บเพจที่เกี่ยวกับชนิดของถ่านไฟฉาย</a:t>
            </a:r>
          </a:p>
        </p:txBody>
      </p:sp>
    </p:spTree>
    <p:extLst>
      <p:ext uri="{BB962C8B-B14F-4D97-AF65-F5344CB8AC3E}">
        <p14:creationId xmlns:p14="http://schemas.microsoft.com/office/powerpoint/2010/main" val="2382553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31" y="1155742"/>
            <a:ext cx="5032800" cy="4717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10331" y="201635"/>
            <a:ext cx="1042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นอกจากนี้ การค้นหาข้อมูลยังสามารถระบุชนิดของข้อมูลได้อีกด้วย เช่น ค้นหาภาพ ค้นหาวิดีโอ โดยพิมพ์ข้อความแล้วคลิกเมาส์เลือก ดังภาพ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234013" y="5873665"/>
            <a:ext cx="357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วิดีโอที่เกี่ยวกับชนิดของถ่านไฟฉาย</a:t>
            </a:r>
          </a:p>
        </p:txBody>
      </p:sp>
    </p:spTree>
    <p:extLst>
      <p:ext uri="{BB962C8B-B14F-4D97-AF65-F5344CB8AC3E}">
        <p14:creationId xmlns:p14="http://schemas.microsoft.com/office/powerpoint/2010/main" val="2705093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4242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566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.1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ข้อมูลบนอินเทอร์เน็ต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38200" y="1423194"/>
            <a:ext cx="971682" cy="372099"/>
          </a:xfrm>
          <a:prstGeom prst="roundRect">
            <a:avLst>
              <a:gd name="adj" fmla="val 28530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Rounded Rectangle 15"/>
          <p:cNvSpPr/>
          <p:nvPr/>
        </p:nvSpPr>
        <p:spPr>
          <a:xfrm>
            <a:off x="838199" y="933285"/>
            <a:ext cx="1211317" cy="372099"/>
          </a:xfrm>
          <a:prstGeom prst="roundRect">
            <a:avLst>
              <a:gd name="adj" fmla="val 25141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234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ประยุกต์ใช้การค้นหาข้อมูลที่ต้องการบน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</a:p>
          <a:p>
            <a:pPr defTabSz="800100"/>
            <a:endParaRPr lang="th-TH" sz="8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00100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วิธีปฏิบัติ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  <a:p>
            <a:pPr defTabSz="80010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ค้นหาข้อมูลเกี่ยวกับสูตรสำหรับคำนวณหาพื้นที่ของรูปสามเหลี่ยม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</a:p>
          <a:p>
            <a:pPr marL="457200" indent="-457200" defTabSz="85725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ค้นหาข้อมูลแล้วตอบคำถามต่อไปนี้</a:t>
            </a:r>
          </a:p>
          <a:p>
            <a:pPr lvl="1"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2.1  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ใช้คำค้นว่า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</a:t>
            </a:r>
          </a:p>
          <a:p>
            <a:pPr lvl="1"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2.2  สูตรคำนวณหาพื้นที่เขียนได้อย่างไร</a:t>
            </a:r>
          </a:p>
          <a:p>
            <a:pPr lvl="1"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2.3  นักเรียนพบสูตรในเว็บไซต์ใดบ้าง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ค้นหาความรู้เกี่ยวกับการนำถ่านไฟฉาย 3 ก้อนมาต่อกัน พร้อม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สรุปสาระสำคัญ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51" y="2282399"/>
            <a:ext cx="3735450" cy="16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58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855168" y="183007"/>
            <a:ext cx="6500326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292259" y="345396"/>
            <a:ext cx="560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เทคนิคการค้นหาข้อมูล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8927694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973483" y="567713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8990094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3039483" y="630113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762344"/>
            <a:ext cx="10845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การค้นหาข้อมูลบนอินเทอร์เน็ตนั้น โดยทั่วไปจะแบ่งออกเป็น 2 ประเภทใหญ่ ๆ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ค้นหาในรูปแบบ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Index Directory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โดยเลือกข้อมูลที่ต้องการจากเว็บเบราว์เซอร์โดยตรง อีกวิธีหนึ่ง คือ ใช้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แต่เนื่องจากอินเทอร์เน็ตเป็นแหล่งข้อมูลขนาดใหญ่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ค้นหาข้อมูลแต่ละเรื่องจะพบข้อมูลจำนวนมาก ดังนั้น เราสามารถใช้เทคนิคต่าง ๆ ในการค้นหาข้อมูลที่เหมาะสมแบบเจาะจงได้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54030" y="4330813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2052000" y="3111728"/>
            <a:ext cx="4139405" cy="1070030"/>
          </a:xfrm>
          <a:prstGeom prst="wedgeRoundRectCallout">
            <a:avLst>
              <a:gd name="adj1" fmla="val -45842"/>
              <a:gd name="adj2" fmla="val 10041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2203685" y="3194797"/>
            <a:ext cx="398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นักเรียนมีวิธีการค้นหาข้อมูลบน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ตรง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กับความ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ต้องการอย่างรวดเร็วได้อย่างไร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86" y="2904096"/>
            <a:ext cx="5135215" cy="36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5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64800" y="2203200"/>
            <a:ext cx="6984000" cy="3657600"/>
          </a:xfrm>
          <a:prstGeom prst="roundRect">
            <a:avLst>
              <a:gd name="adj" fmla="val 11943"/>
            </a:avLst>
          </a:prstGeom>
          <a:solidFill>
            <a:srgbClr val="FDC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1324801" y="480744"/>
            <a:ext cx="93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Google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สามารถป้อนคำค้นเป็นภาษาต่าง ๆ ได้หลายภาษา ข้อมูลที่ค้นพบจะกระจายอยู่ในเซิร์ฟเวอร์หลายที่ การค้นหาข้อมูลแบบเจาะจงไปยังเนื้อหาที่ต้องการสามารถใช้เครื่องหมายหรือภาษาต่าง ๆ เป็นตัวกำหนดเพื่อให้ได้ข้อมูลที่แคบลง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03200" y="2410344"/>
            <a:ext cx="1735200" cy="412056"/>
          </a:xfrm>
          <a:prstGeom prst="roundRect">
            <a:avLst>
              <a:gd name="adj" fmla="val 39382"/>
            </a:avLst>
          </a:prstGeom>
          <a:solidFill>
            <a:srgbClr val="FFF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03200" y="4032000"/>
            <a:ext cx="2188800" cy="412056"/>
          </a:xfrm>
          <a:prstGeom prst="roundRect">
            <a:avLst>
              <a:gd name="adj" fmla="val 39382"/>
            </a:avLst>
          </a:prstGeom>
          <a:solidFill>
            <a:srgbClr val="FFF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3153601" y="2410344"/>
            <a:ext cx="65447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การใช้เครื่องหมาย</a:t>
            </a:r>
          </a:p>
          <a:p>
            <a:endParaRPr lang="th-TH" sz="9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 ใช้เชื่อมคำที่ต้องการค้นหา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ใช้นำหน้าเพื่อแจ้งว่าไม่ต้องการให้ปรากฏในการค้นหา</a:t>
            </a:r>
          </a:p>
          <a:p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ใช้คำเชื่อมทางบูลีน</a:t>
            </a:r>
          </a:p>
          <a:p>
            <a:endParaRPr lang="th-TH" sz="9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 (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และ) ใช้เชื่อมคำเพื่อหาแหล่งข้อมูลที่มีคำสองคำนั้นประกอบอยู่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 (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หรือ) ใช้เชื่อมคำเพื่อหาแหล่งข้อมูลที่มีคำใดคำหนึ่งประกอบอยู่</a:t>
            </a:r>
          </a:p>
        </p:txBody>
      </p:sp>
    </p:spTree>
    <p:extLst>
      <p:ext uri="{BB962C8B-B14F-4D97-AF65-F5344CB8AC3E}">
        <p14:creationId xmlns:p14="http://schemas.microsoft.com/office/powerpoint/2010/main" val="3132113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2" y="416254"/>
            <a:ext cx="5566787" cy="945991"/>
          </a:xfrm>
          <a:prstGeom prst="roundRect">
            <a:avLst>
              <a:gd name="adj" fmla="val 24136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4636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4636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14300" y="6483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600964"/>
            <a:ext cx="513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การค้นหาข้อมูลเกี่ยวกับไฟฟ้า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ถ่านไฟฉาย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470" y="2452923"/>
            <a:ext cx="6325510" cy="3726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1060451" y="1770902"/>
            <a:ext cx="1017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การค้นหาข้อมูลนี้สามารถใช้คำเชื่อม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AND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เพื่อค้นหาข้อมูลที่มีคำว่า “ไฟฟ้า” กับ “ถ่านไฟฉาย” อยู่ในเว็บไซต์เดียวกัน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1628992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280676"/>
            <a:ext cx="5414400" cy="462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280676"/>
            <a:ext cx="26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ข้อมูลที่ค้นหาจะ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 ดังนี้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5040902"/>
            <a:ext cx="108041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ตัวอย่างจะเห็นว่ามีแหล่งข้อมูลที่ค้นพบมากมายและมีคำว่า ถ่านไฟฉายกับไฟฟ้าปรากฏอยู่เป็นสีแดง เมื่อเวลาผ่าน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ไป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ที่แสดงขึ้นมานี้จะมีการเปลี่ยนแปลง เนื่องจากข้อมูลมีเป็นจำนวนมาก และแหล่งข้อมูลอาจมีเพิ่ม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หรือมี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ที่ปรากฏจะมีการจัดลำดับการค้นหา ข้อมูลที่มีผู้สนใจมากที่สุดจะแสดงในลำดับแรก ๆ ของการค้นหา</a:t>
            </a:r>
          </a:p>
        </p:txBody>
      </p:sp>
    </p:spTree>
    <p:extLst>
      <p:ext uri="{BB962C8B-B14F-4D97-AF65-F5344CB8AC3E}">
        <p14:creationId xmlns:p14="http://schemas.microsoft.com/office/powerpoint/2010/main" val="4035436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2" y="416254"/>
            <a:ext cx="5566787" cy="945991"/>
          </a:xfrm>
          <a:prstGeom prst="roundRect">
            <a:avLst>
              <a:gd name="adj" fmla="val 24136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4636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4636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14300" y="6483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600964"/>
            <a:ext cx="513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การค้นหาข้อมูลเกี่ยวกับไฟฟ้า</a:t>
            </a:r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ถ่านไฟฉาย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536" y="2095200"/>
            <a:ext cx="4840264" cy="4218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1567995"/>
            <a:ext cx="10591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การค้นหาข้อมูลที่มีเรื่องราวของไฟฟ้าหรือถ่านไฟฉายเรื่องใดเรื่องหนึ่ง สามารถใช้ตัวเชื่อม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ซึ่งจะแสดงแหล่งข้อมูลที่มีคำว่า ไฟฟ้า หรือมีคำว่า ถ่านไฟฉาย ประกอบอยู่</a:t>
            </a:r>
          </a:p>
        </p:txBody>
      </p:sp>
    </p:spTree>
    <p:extLst>
      <p:ext uri="{BB962C8B-B14F-4D97-AF65-F5344CB8AC3E}">
        <p14:creationId xmlns:p14="http://schemas.microsoft.com/office/powerpoint/2010/main" val="3765675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638" y="813834"/>
            <a:ext cx="7231492" cy="4361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413" y="220621"/>
            <a:ext cx="821202" cy="52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651000" y="286395"/>
            <a:ext cx="1059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ถ้าต้องการค้นหาภาพเกี่ยวกับไฟฟ้าหรือถ่านไฟฉาย สามารถใช้คำเชื่อมว่า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แล้วคลิกเมาส์เลือก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ดังนี้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651000" y="5391262"/>
            <a:ext cx="10591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Google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ยังมีเครื่องมือสำหรับค้นหาข้อมูลแบบเจาะจงรายละเอียดในการค้นหามาให้ใช้งานด้วย เช่น การค้นหาภาพ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ระบุขนาดภาพ ระบุสี ระบุลักษณะของภาพได้</a:t>
            </a:r>
          </a:p>
        </p:txBody>
      </p:sp>
    </p:spTree>
    <p:extLst>
      <p:ext uri="{BB962C8B-B14F-4D97-AF65-F5344CB8AC3E}">
        <p14:creationId xmlns:p14="http://schemas.microsoft.com/office/powerpoint/2010/main" val="3187205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193054"/>
            <a:ext cx="1966788" cy="945991"/>
          </a:xfrm>
          <a:prstGeom prst="roundRect">
            <a:avLst>
              <a:gd name="adj" fmla="val 24136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404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404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14300" y="4251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377764"/>
            <a:ext cx="147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คน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รักนก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714" y="2358973"/>
            <a:ext cx="5548486" cy="3876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012" y="1543543"/>
            <a:ext cx="661988" cy="428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1187377"/>
            <a:ext cx="1059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ถ้าต้องการนำภาพนกมาใช้งาน สามารถค้นหาภาพนกลักษณะต่าง ๆ ได้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คำค้นว่า “นก” จากนั้นเลือก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จะแสดงเครื่องมือ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ในการค้นหาออกมา เช่น ขนาด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สี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เมื่อเลือกหัวข้อ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ยังสามารถเจาะจง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ย่อยลงไปได้อีก เช่น ภาพสี ภาพขาวดำ ภาพโปร่งใส หรือระบุสีโดยมีสี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เลือกทั้งหมด 12 สี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29" y="1543543"/>
            <a:ext cx="822571" cy="428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935" y="1940605"/>
            <a:ext cx="535816" cy="3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06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475" y="404269"/>
            <a:ext cx="52373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การใช้อินเทอร์เน็ตค้นหาข้อมูล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0083CB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37853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496633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017C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006778" y="3259475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72758" y="2521140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5AE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58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974827" y="2939815"/>
            <a:ext cx="2738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7682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7682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1912620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040357"/>
            <a:ext cx="2450926" cy="2450927"/>
          </a:xfrm>
          <a:prstGeom prst="ellipse">
            <a:avLst/>
          </a:prstGeom>
          <a:solidFill>
            <a:srgbClr val="0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5921" y="2408023"/>
            <a:ext cx="16818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  <a: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26147" y="5414030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เทคนิคการค้นหาข้อมูล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210" y="2779142"/>
            <a:ext cx="3441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การประยุกต์ใช้ การค้นหาข้อมูล </a:t>
            </a:r>
            <a:endParaRPr lang="en-US" sz="3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พัฒนาการเรียน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16" y="2216597"/>
            <a:ext cx="5053984" cy="2858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00" y="2276346"/>
            <a:ext cx="5277600" cy="2798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550" y="482613"/>
            <a:ext cx="1138105" cy="371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651000" y="437595"/>
            <a:ext cx="513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เลือกหัวข้อ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จะ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พบหัวข้อย่อยเกี่ยวกับ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 ดังภาพ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8164" y="480500"/>
            <a:ext cx="764029" cy="375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6397800" y="437594"/>
            <a:ext cx="513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ทดลองเลือกหัวข้อ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จะพบตัวอย่างภาพ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305825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00" y="1543107"/>
            <a:ext cx="6017242" cy="3521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298200" y="410930"/>
            <a:ext cx="56922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สำหรับประเภทของภาพมีให้เลือก 5 ประเภท ได้แก่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ใบหน้า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ใช้ค้นหาภาพใบหน้า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มนุษย์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ภาพถ่าย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ใช้ค้นหาภาพที่ถ่ายจากกล้องหรืออุปกรณ์ถ่ายภาพ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อื่น 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คลิป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อาร์ต ใช้ค้นหาภาพตัดปะ สามารถนำไปใช้ร่วมกับซอฟต์แวร์อื่น ๆ ได้อย่าง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เหมาะสม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ภาพวาด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ลายเส้นใช้ค้นหาภาพที่เกิดจากลายเส้นหรือภาพแรเงา โดยเน้นความงามของเส้นและแสงเงาเป็น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แอนิเมชัน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ใช้ค้นหาภาพเคลื่อนไหว</a:t>
            </a:r>
          </a:p>
          <a:p>
            <a:endParaRPr lang="th-TH" sz="1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ตัวอย่างจะพบว่าการค้นหาข้อมูลแบบเจาะจง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 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ให้สามารถเลือกข้อมูลที่ตรงตามความต้องการได้ และการนำมาใช้งาน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เลือกให้เหมาะสมด้วย เช่น การเลือกขนาดของภาพ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จะต้องเลือกให้เหมาะกับการใช้งาน ถ้าเปิดดู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คอมพิวเตอร์อาจเลือกภาพขนาดใหญ่ ถ้านำไปใช้ร่วมกับซอฟต์แวร์อื่น ๆ จะต้องเลือกขนาดให้เหมาะสม ขนาดของภาพที่ใหญ่จะทำให้ไฟล์ข้อมูลมีขนาดใหญ่ตามไปด้วย</a:t>
            </a:r>
          </a:p>
        </p:txBody>
      </p:sp>
    </p:spTree>
    <p:extLst>
      <p:ext uri="{BB962C8B-B14F-4D97-AF65-F5344CB8AC3E}">
        <p14:creationId xmlns:p14="http://schemas.microsoft.com/office/powerpoint/2010/main" val="167398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7643755" y="1340419"/>
            <a:ext cx="2204408" cy="976989"/>
          </a:xfrm>
          <a:prstGeom prst="roundRect">
            <a:avLst>
              <a:gd name="adj" fmla="val 22014"/>
            </a:avLst>
          </a:prstGeom>
          <a:solidFill>
            <a:srgbClr val="D0C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8053189" y="1334132"/>
            <a:ext cx="16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เด็กควรรู้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39135" y="1746643"/>
            <a:ext cx="4292081" cy="4305600"/>
          </a:xfrm>
          <a:prstGeom prst="roundRect">
            <a:avLst>
              <a:gd name="adj" fmla="val 596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34" y="1771843"/>
            <a:ext cx="6437062" cy="3484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57296" y="364636"/>
            <a:ext cx="69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นำข้อมูลที่ค้นหาได้บนอินเทอร์เน็ตมาใช้งาน ควรคำนึงถึงสิทธิ์ในการใช้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งานด้วย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ว่าสามารถใช้ข้อมูลนั้นได้ระดับใด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ถ้าต้องการค้นหาภาพเครื่อง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ดนตรี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และเลือก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สิทธิ์ในการใช้งาน จะมีเครื่องมือ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 ดังนี้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643755" y="2078732"/>
            <a:ext cx="429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ของไฟล์กราฟิกมี 2 ประเภท ได้แก่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Raster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based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หรือเรียกว่า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bitmap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ซึ่งเกิดจากการนำเอาจุดสีเล็ก ๆ หลาย ๆ จุดมารวมกันเพื่อให้เกิดภาพ เมื่อขยายจะเห็นภาพแตกเป็นจุด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Vector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based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ไฟล์กราฟิกที่เกิดจากผลการคำนวณทาง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คณิตศาสตร์เพื่อให้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เกิดภาพ เมื่อขยาย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สามารถแสดงภาพได้คมชัด ภาพไม่แตกเป็นจุด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11755" y="4362824"/>
            <a:ext cx="3168000" cy="1499327"/>
          </a:xfrm>
          <a:prstGeom prst="roundRect">
            <a:avLst>
              <a:gd name="adj" fmla="val 160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103"/>
          <a:stretch/>
        </p:blipFill>
        <p:spPr>
          <a:xfrm>
            <a:off x="8320555" y="4436494"/>
            <a:ext cx="2829600" cy="129603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72130" y="1123475"/>
            <a:ext cx="936740" cy="921552"/>
          </a:xfrm>
          <a:prstGeom prst="roundRect">
            <a:avLst>
              <a:gd name="adj" fmla="val 220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91" y="1179459"/>
            <a:ext cx="824498" cy="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3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54" y="1561322"/>
            <a:ext cx="5958737" cy="4883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4" y="300768"/>
            <a:ext cx="1107388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/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ค้นหาข้อมูลโดยระบุประเภทของไฟล์</a:t>
            </a:r>
          </a:p>
          <a:p>
            <a:pPr defTabSz="85725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อิเล็กทรอนิกส์หรือข้อมูลที่ใช้กับคอมพิวเตอร์จะมีนามสกุลต่าง ๆ ตามลักษณะของข้อมูลและซอฟต์แวร์ที่ใช้ดำเนินการกับไฟล์นั้น เช่น</a:t>
            </a:r>
          </a:p>
          <a:p>
            <a:pPr marL="342900" indent="-342900" defTabSz="85725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เอกสาร มีนามสกุล 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doc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.pdf</a:t>
            </a:r>
          </a:p>
          <a:p>
            <a:pPr marL="342900" indent="-342900" defTabSz="85725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ไฟล์รูปภาพ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นามสกุล 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bmp .gif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.jpeg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.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png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.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tif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 defTabSz="85725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ตารางการทำงาน มีนามสกุล .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xls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 defTabSz="85725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แอนิเมชัน มีนามสกุล .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swf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.mp4</a:t>
            </a: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ค้นหาข้อมูลที่ต้องการสามารถระบุชนิดของไฟล์ได้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ต้องการเนื้อหาวิทยาศาสตร์ประถมศึกษาที่เป็นไฟล์เอกสาร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ใช้คำค้นว่า “วิทยาศาสตร์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ประถมศึกษา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.pdf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จะนำเสนอไฟล์เอกสารที่มีนามสกุลเป็น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.pdf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ทั้งหมด 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คลิกเมาส์เลือกไฟล์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ที่ถูกเลือกจะ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ด้วยโปรแกรมเปิด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ไฟล์นั้นที่มีอยู่ในคอมพิวเตอร์ทันที</a:t>
            </a:r>
          </a:p>
        </p:txBody>
      </p:sp>
    </p:spTree>
    <p:extLst>
      <p:ext uri="{BB962C8B-B14F-4D97-AF65-F5344CB8AC3E}">
        <p14:creationId xmlns:p14="http://schemas.microsoft.com/office/powerpoint/2010/main" val="1789585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96" y="1985636"/>
            <a:ext cx="6063804" cy="3676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57296" y="364636"/>
            <a:ext cx="645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บนเครือข่ายอินเทอร์เน็ตจะมีการปรับปรุงอยู่ตลอด ดังนั้น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เลือกข้อมูลมาใช้งานควรคำนึงถึงความทันสมัยของข้อมูลด้วย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การค้นหาข้อมูลเกี่ยวกับหุ่นยนต์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6996837" y="1340419"/>
            <a:ext cx="2204408" cy="976989"/>
          </a:xfrm>
          <a:prstGeom prst="roundRect">
            <a:avLst>
              <a:gd name="adj" fmla="val 22014"/>
            </a:avLst>
          </a:prstGeom>
          <a:solidFill>
            <a:srgbClr val="D0C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7406271" y="1334132"/>
            <a:ext cx="16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เด็กควรรู้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10873" y="1746643"/>
            <a:ext cx="4920344" cy="3428737"/>
          </a:xfrm>
          <a:prstGeom prst="roundRect">
            <a:avLst>
              <a:gd name="adj" fmla="val 596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041502" y="2078732"/>
            <a:ext cx="4893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ประเภทของไฟล์ภาพ มีดังนี้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JPEG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เหมาะกับการแสดงผลบนเว็บไซต์ สามารถแสดงผลได้ถึง 16 ล้านสี จึงทำให้เหมาะกับงานภาพถ่าย และกล้อง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ถ่ายรูป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ใหญ่ก็จะมีไฟล์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JPEG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เป็นไฟล์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พื้นฐาน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GIF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มีขนาดเล็กกว่า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JPEG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สามารถบันทึกเป็นภาพโปร่งใสได้ และยัง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ทำเป็น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ไฟล์แอนิเมชัน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PNG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เป็นการรวมข้อดีของ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JPEG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GIF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มาไว้ด้วยกัน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การอัดบีบ ไฟล์ภาพที่ดีและเล็กกว่า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GIF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สามารถทำภาพโปร่งใสได้ดีกว่า แต่ไม่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เป็นไฟล์แอนิเมชันได้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25212" y="1123475"/>
            <a:ext cx="936740" cy="921552"/>
          </a:xfrm>
          <a:prstGeom prst="roundRect">
            <a:avLst>
              <a:gd name="adj" fmla="val 220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3" y="1179459"/>
            <a:ext cx="824498" cy="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77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94318" y="957943"/>
            <a:ext cx="9175102" cy="4739951"/>
          </a:xfrm>
          <a:prstGeom prst="roundRect">
            <a:avLst>
              <a:gd name="adj" fmla="val 1095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2967134" y="3327918"/>
            <a:ext cx="5896947" cy="19158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1461796" y="1335019"/>
            <a:ext cx="8907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นำข้อมูลจากแหล่งต่าง ๆ มาใช้งานหรือศึกษาหาความรู้ ควรประเมินความน่าเชื่อถือของแหล่งข้อมูลด้วย พร้อมทั้งตรวจสอบความทันสมัยของ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ผู้สร้าง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ข้อมูลหรือสร้างเว็บไซต์จะแจ้งชื่อผู้เรียบเรียงข้อมูลหรือชื่อของหน่วยงานไว้ที่เว็บเพจ หรืออาจพิจารณาจากชื่อ-นามสกุลของโดเมนได้ เช่น โดเมนที่มีนามสกุล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ac.th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เป็นเว็บไซต์ทางการศึกษาในประเทศไทย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or.th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เป็นเว็บไซต์ขององค์กรที่ไม่หวังผลกำไรในประเทศไทย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go.th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เป็นเว็บไซต์ของรัฐบาลไทย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co.th	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เป็นเว็บไซต์ทางการค้าของบริษัทในประเทศไทย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3488117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38200" y="1423194"/>
            <a:ext cx="971682" cy="372099"/>
          </a:xfrm>
          <a:prstGeom prst="roundRect">
            <a:avLst>
              <a:gd name="adj" fmla="val 28530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ounded Rectangle 2"/>
          <p:cNvSpPr/>
          <p:nvPr/>
        </p:nvSpPr>
        <p:spPr>
          <a:xfrm>
            <a:off x="838199" y="933285"/>
            <a:ext cx="1211317" cy="372099"/>
          </a:xfrm>
          <a:prstGeom prst="roundRect">
            <a:avLst>
              <a:gd name="adj" fmla="val 25141"/>
            </a:avLst>
          </a:prstGeom>
          <a:solidFill>
            <a:srgbClr val="BED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ounded Rectangle 13"/>
          <p:cNvSpPr/>
          <p:nvPr/>
        </p:nvSpPr>
        <p:spPr>
          <a:xfrm>
            <a:off x="3279710" y="171494"/>
            <a:ext cx="43306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548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.2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ข้อมูลแลกเปลี่ยนกัน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1" y="914367"/>
            <a:ext cx="74349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ประยุกต์ใช้การค้นหาข้อมูลเพื่อแลกเปลี่ยนเรียนรู้ วิธี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ค้นหาข้อมูลเกี่ยวกับมอเตอร์ไฟฟ้าเพื่อนำมาประดิษฐ์ของเล่น</a:t>
            </a: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นักเรียนแต่ละคนได้ข้อมูลมาแล้ว นำมาแลกเปลี่ยนเรียนรู้กันแล้วตอบคำถาม ดังนี้</a:t>
            </a:r>
          </a:p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2.1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มอเตอร์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ไฟฟ้าของนักเรียนกับของเพื่อนแตกต่างกันอย่างไร</a:t>
            </a:r>
          </a:p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2.2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ที่น่าสนใจและค้นหาได้มาจากแหล่งข้อมูลใด</a:t>
            </a:r>
          </a:p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2.3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จะนำมอเตอร์ไฟฟ้าที่ค้นหาได้มาประดิษฐ์ของเล่นได้อย่างไร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196000" y="183007"/>
            <a:ext cx="7740000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2738120" y="436011"/>
            <a:ext cx="680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การประยุกต์ใช้การค้นหาข้อมูลเพื่อพัฒนาการเรียน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950820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2308520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957060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2374520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720000" y="1762344"/>
            <a:ext cx="10845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การศึกษาหาความรู้ในยุคนี้สามารถทำได้ง่าย ความรู้มีอยู่ทั่วไปทั้งในห้องเรียนและนอกห้องเรียน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ค้นหาข้อมูลบนเครือข่ายอินเทอร์เน็ตจะพบกับความรู้ต่าง ๆ มากมาย เพียงแค่รู้จักการตั้ง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ใช้คำค้นที่เหมาะสม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7304504" y="4593252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3823519" y="3211009"/>
            <a:ext cx="3698400" cy="1123200"/>
          </a:xfrm>
          <a:prstGeom prst="wedgeRoundRectCallout">
            <a:avLst>
              <a:gd name="adj1" fmla="val 39674"/>
              <a:gd name="adj2" fmla="val 8003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3972384" y="3366709"/>
            <a:ext cx="3549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นักเรียนเคยค้นหาข้อมูลบนอินเทอร์เน็ต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นำมาใช้ในการเรียนเรื่องใดบ้าง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408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2305187" cy="841427"/>
          </a:xfrm>
          <a:prstGeom prst="roundRect">
            <a:avLst>
              <a:gd name="adj" fmla="val 25335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1871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คำในภาษาไทย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50805" y="1304868"/>
            <a:ext cx="594677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ถ้านักเรียนต้องการหาความรู้เพิ่มเติมเกี่ยวกับความแตกต่างระหว่าง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คำกริยากับ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กิริยา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อาจทำได้ดังขั้นตอน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คำค้นหา “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กริยา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และกิริยา” ซึ่งจะพบข้อมูลต่าง ๆ มากมาย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เลือกข้อมูลจากเว็บไซต์กระทรวงศึกษาธิการ จะได้ข้อมูล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ภาพจะเห็นว่าเมื่อเข้าไปในเว็บไซต์จะพบข้อมูลมากมาย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เว็บไซต์กระทรวงศึกษาธิการเป็นเว็บไซต์ที่มีความน่าเชื่อถือ เนื่องจากเป็นเว็บไซต์องค์กรรัฐบาล และมีผู้เชี่ยวชาญใน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เรียบ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เรียงข้อมูล แต่นักเรียนควรศึกษาข้อมูลจากเว็บไซต์อื่น ๆ ด้วย เพื่อใช้ในการเปรียบเทียบข้อมูล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การค้นหาข้อมูลและศึกษาจากเว็บไซต์ เราควรนำ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มาสรุปสาระสำคัญ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</a:t>
            </a:r>
          </a:p>
          <a:p>
            <a:pPr marL="457200" indent="-457200">
              <a:buFont typeface="+mj-lt"/>
              <a:buAutoNum type="arabicPeriod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81" y="1841241"/>
            <a:ext cx="5803548" cy="3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122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330690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5482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ละครในวรรณคดีไทย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103149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นักเรียนค้นหาตัวละครในวรรณคดีไทยเรื่องใดก็ได้ตามความสนใจ 1 ตัวละคร แล้วนำเสนอผลงานให้กับเพื่อน ๆ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สามารถทำได้ดังตัวอย่างต่อไปนี้</a:t>
            </a:r>
            <a:endParaRPr lang="th-TH" sz="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5725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ถ้าตัวละครที่นักเรียนสนใจ คือ “สุดสาคร” การค้นหาบนอินเทอร์เน็ตอาจได้ข้อมูล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29" y="2350250"/>
            <a:ext cx="5664739" cy="39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1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4CEE8F4-03DE-D940-938B-65F5923E71C3}"/>
              </a:ext>
            </a:extLst>
          </p:cNvPr>
          <p:cNvSpPr/>
          <p:nvPr/>
        </p:nvSpPr>
        <p:spPr>
          <a:xfrm>
            <a:off x="6307725" y="1164913"/>
            <a:ext cx="5022801" cy="1200329"/>
          </a:xfrm>
          <a:prstGeom prst="roundRect">
            <a:avLst>
              <a:gd name="adj" fmla="val 29921"/>
            </a:avLst>
          </a:prstGeom>
          <a:solidFill>
            <a:srgbClr val="FBA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ectangle 1"/>
          <p:cNvSpPr/>
          <p:nvPr/>
        </p:nvSpPr>
        <p:spPr>
          <a:xfrm>
            <a:off x="7876800" y="1164913"/>
            <a:ext cx="4315200" cy="1200329"/>
          </a:xfrm>
          <a:prstGeom prst="rect">
            <a:avLst/>
          </a:prstGeom>
          <a:solidFill>
            <a:srgbClr val="FBA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6627826" y="1164913"/>
            <a:ext cx="2486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8959"/>
            <a:ext cx="6006234" cy="469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00" y="2626035"/>
            <a:ext cx="4764062" cy="2922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31" y="967527"/>
            <a:ext cx="1806695" cy="15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96" y="2000131"/>
            <a:ext cx="5220832" cy="2793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376" y="3321014"/>
            <a:ext cx="5643738" cy="3052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6" y="387169"/>
            <a:ext cx="5096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นักเรียนจะพบว่ามีข้อมูลมากมาย ถ้าเลือกภาพ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ต้องการค้นหาที่เป็นภาพการ์ตูน อาจใช้คำค้น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“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สุดสาคร การ์ตูน” แล้วเลือกในหัวข้อ ค้นรูป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865850" y="408768"/>
            <a:ext cx="5934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เมื่อศึกษาข้อมูลจากเว็บไซต์ต่าง ๆ ต้องนำมาสรุป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สาระสำคัญ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เรียบเรียงข้อความใหม่ด้วยภาษาของนักเรียนเอง</a:t>
            </a:r>
          </a:p>
          <a:p>
            <a:pPr marL="457200" indent="-457200" defTabSz="857250">
              <a:buFont typeface="+mj-lt"/>
              <a:buAutoNum type="arabicPeriod" startAt="3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ที่เรียบเรียงไว้จะใช้โปรแกรมนำเสนอสร้างผลงาน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น่าสนใจ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โดยกำหนดหัวข้อเรื่อง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และรายละเอียด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เช่น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ใช้โปรแกรม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นำเสนอเป็น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PowerPoint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ปฏิบัติตาม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4.1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โปรแกรมนำเสนอ พิมพ์หัวข้อเรื่องเป็น “สุดสาคร”</a:t>
            </a:r>
          </a:p>
        </p:txBody>
      </p:sp>
    </p:spTree>
    <p:extLst>
      <p:ext uri="{BB962C8B-B14F-4D97-AF65-F5344CB8AC3E}">
        <p14:creationId xmlns:p14="http://schemas.microsoft.com/office/powerpoint/2010/main" val="2370520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96" y="2347760"/>
            <a:ext cx="5316329" cy="3105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646" y="2347760"/>
            <a:ext cx="5260485" cy="3110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6" y="387169"/>
            <a:ext cx="50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4.2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พิมพ์ข้อมูลที่เกี่ยวข้องแล้วจัดรูปแบบให้เหมาะสม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865850" y="408768"/>
            <a:ext cx="5934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4.3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ค้นหาภาพแล้วแทรกภาพเพื่อให้งาน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นำเสนอ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มี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ความน่าสนใจมากขึ้น</a:t>
            </a:r>
          </a:p>
          <a:p>
            <a:pPr lvl="1" defTabSz="85725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การนำเสนอข้อมูลให้น่าสนใจทำได้หลายวิธี หลายรูปแบบ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และโปรแกรมนำเสนอสามารถวาดภาพกราฟิกง่าย ๆ ได้ด้วย 	ดังภาพ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6931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918580" y="1954358"/>
            <a:ext cx="3981056" cy="1871194"/>
          </a:xfrm>
          <a:prstGeom prst="roundRect">
            <a:avLst/>
          </a:prstGeom>
          <a:solidFill>
            <a:srgbClr val="FFF6DD"/>
          </a:solidFill>
          <a:ln>
            <a:noFill/>
          </a:ln>
          <a:effectLst>
            <a:outerShdw dist="889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624" y="1115568"/>
            <a:ext cx="5623248" cy="4969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6" y="387169"/>
            <a:ext cx="889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57250"/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  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สามารถใช้โปรแกรมนำเสนอสร้างไฟล์นำเสนอให้มีรูปแบบตามที่ต้องการ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700872" y="2057349"/>
            <a:ext cx="4061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สุดสาครเป็นตัวละครหนึ่งในวรรณคดีไทย เรื่อง พระอภัยมณี เป็นลูกของพระอภัยมณีกับนางเงือก เมื่อโตขึ้นได้เรียนวิชา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ฤๅษี และมีม้านิลมังกรเป็นพาหนะ</a:t>
            </a:r>
          </a:p>
        </p:txBody>
      </p:sp>
    </p:spTree>
    <p:extLst>
      <p:ext uri="{BB962C8B-B14F-4D97-AF65-F5344CB8AC3E}">
        <p14:creationId xmlns:p14="http://schemas.microsoft.com/office/powerpoint/2010/main" val="69618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9" y="2488451"/>
            <a:ext cx="5239501" cy="2791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21" y="2488451"/>
            <a:ext cx="5164700" cy="2791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40095" y="387169"/>
            <a:ext cx="1051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857250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การค้นหาข้อมูลต่าง ๆ นั้น ถ้าเราใช้คำค้นภาษาอื่น ๆ ที่นอกเหนือจากภาษาไทยจะทำให้ได้ข้อมูลมากขึ้นไปอีก เช่น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ค้นหาภาพนักวิทยาศาสตร์ ถ้าใช้คำค้นว่า “นักวิทยาศาสตร์” จะได้ข้อมูลชุดหนึ่ง แต่ถ้าใช้คำค้นที่เป็นสากล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“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cientist”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ซึ่งแปลเป็นภาษาไทยว่านักวิทยาศาสตร์ จะทำให้ได้ข้อมูลอีกชุดหนึ่ง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970899" y="5265607"/>
            <a:ext cx="243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การใช้คำค้นว่า “นักวิทยาศาสตร์”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762281" y="5279587"/>
            <a:ext cx="243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การใช้คำค้นว่า “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scientist”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247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09" y="171494"/>
            <a:ext cx="5430571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3" y="191329"/>
            <a:ext cx="647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นักวิทยาศาสตร์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ในปัจจุบันที่ฉันชอบ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914367"/>
            <a:ext cx="9234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ค้นหาข้อมูลแล้วสรุปสาระสำคัญ โดยทำตามขั้นตอน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ต่อไปนี้</a:t>
            </a:r>
          </a:p>
          <a:p>
            <a:pPr defTabSz="800100"/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นึกถึงชื่อนักวิทยาศาสตร์ในปัจจุบันที่นักเรียน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สนใจ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ข้อมูลเกี่ยวกับนักวิทยาศาสตร์ท่านนั้น พร้อม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สาระสำคัญเกี่ยวกับนักวิทยาศาสตร์ที่นักเรียน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สนใจ</a:t>
            </a:r>
          </a:p>
          <a:p>
            <a:pPr marL="457200" indent="-457200" defTabSz="8001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โปรแกรมนำเสนอออกแบบแผนภาพความคิดนำเสนอประวัติสั้น ๆ และผลงานที่น่าสนใจ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91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651" y="1691387"/>
            <a:ext cx="69448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การนำคอมพิวเตอร์มาเชื่อมต่อกันเรียกว่า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เชื่อมโยงสัญญาณ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โอนถ่ายข้อมูล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สื่อสารข้อมูล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1451" y="1262954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3</a:t>
            </a:r>
            <a:r>
              <a:rPr lang="en-US" sz="40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การใช้อินเทอร์เน็ตค้นหาข้อมูล</a:t>
            </a:r>
            <a:endParaRPr lang="en-US" sz="4000" b="1" dirty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3496" y="384441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86610" y="2550162"/>
            <a:ext cx="5263775" cy="4122781"/>
            <a:chOff x="5586610" y="2550162"/>
            <a:chExt cx="5263775" cy="4122781"/>
          </a:xfrm>
        </p:grpSpPr>
        <p:grpSp>
          <p:nvGrpSpPr>
            <p:cNvPr id="4" name="Group 3"/>
            <p:cNvGrpSpPr/>
            <p:nvPr/>
          </p:nvGrpSpPr>
          <p:grpSpPr>
            <a:xfrm>
              <a:off x="5586610" y="2550162"/>
              <a:ext cx="5263775" cy="2539501"/>
              <a:chOff x="5956724" y="2652985"/>
              <a:chExt cx="5263775" cy="2539501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5956724" y="2652985"/>
                <a:ext cx="5263775" cy="2539501"/>
              </a:xfrm>
              <a:prstGeom prst="wedgeRoundRectCallout">
                <a:avLst>
                  <a:gd name="adj1" fmla="val 35804"/>
                  <a:gd name="adj2" fmla="val 65850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075262" y="2842894"/>
                <a:ext cx="511048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เพราะการนำคอมพิวเตอร์มาเชื่อมต่อกัน ทำให้เกิดเครือข่ายคอมพิวเตอร์ที่ส่งข้อมูลระหว่างเครื่องได้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ถ้า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เป็นเครือข่ายขนาดใหญ่ทั่วโลก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จะ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เรียกว่า เครือข่ายอินเทอร์เน็ต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8154" y="5475514"/>
              <a:ext cx="1058334" cy="119742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958704"/>
            <a:ext cx="629918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เครื่องมือสำหรับค้นหาข้อมูลเรียกว่าอะไร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Google.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om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Search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Engine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Google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Chrome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Internet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Explorer </a:t>
            </a:r>
          </a:p>
        </p:txBody>
      </p:sp>
      <p:sp>
        <p:nvSpPr>
          <p:cNvPr id="9" name="Oval 8"/>
          <p:cNvSpPr/>
          <p:nvPr/>
        </p:nvSpPr>
        <p:spPr>
          <a:xfrm>
            <a:off x="1113337" y="279801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60160" y="1971041"/>
            <a:ext cx="5405120" cy="3743482"/>
            <a:chOff x="6360160" y="1971041"/>
            <a:chExt cx="5405120" cy="37434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8071" y="4103674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360160" y="1971041"/>
              <a:ext cx="5405120" cy="1451591"/>
            </a:xfrm>
            <a:prstGeom prst="wedgeRoundRectCallout">
              <a:avLst>
                <a:gd name="adj1" fmla="val 22863"/>
                <a:gd name="adj2" fmla="val 9790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31428" y="2037637"/>
              <a:ext cx="5029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Search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Engine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เป็นเครื่องมือค้นหาข้อมูลบนอินเทอร์เน็ต เช่น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Google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6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0359"/>
            <a:ext cx="607058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คำค้นใดไม่เป็นการค้นหาข้อมูลแบบ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เจาะจง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สัตว์ป่า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โทรทัศน์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จอแบน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หลอด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ไฟฟ้าบ้าน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มอเตอร์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ของเล่น </a:t>
            </a:r>
          </a:p>
        </p:txBody>
      </p:sp>
      <p:sp>
        <p:nvSpPr>
          <p:cNvPr id="9" name="Oval 8"/>
          <p:cNvSpPr/>
          <p:nvPr/>
        </p:nvSpPr>
        <p:spPr>
          <a:xfrm>
            <a:off x="1123024" y="206724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58560" y="1686002"/>
            <a:ext cx="4879441" cy="4513056"/>
            <a:chOff x="6258560" y="1686002"/>
            <a:chExt cx="4879441" cy="4513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4271" y="45882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258560" y="1686002"/>
              <a:ext cx="4692469" cy="2298169"/>
            </a:xfrm>
            <a:prstGeom prst="wedgeRoundRectCallout">
              <a:avLst>
                <a:gd name="adj1" fmla="val 34220"/>
                <a:gd name="adj2" fmla="val 7973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7888" y="1894242"/>
              <a:ext cx="42496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เพราะคำค้นสัตว์ป่า เป็นคำค้นที่กว้าง ๆ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เจาะจง ทำให้แสดงข้อมูลสัตว์ป่า</a:t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ออกมา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หลายชนิด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5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3904"/>
            <a:ext cx="723535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ใดที่เป็นเว็บไซต์ของหน่วยงาน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ราชการ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.ac.th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or.th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.co.th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go.th </a:t>
            </a:r>
          </a:p>
        </p:txBody>
      </p:sp>
      <p:sp>
        <p:nvSpPr>
          <p:cNvPr id="9" name="Oval 8"/>
          <p:cNvSpPr/>
          <p:nvPr/>
        </p:nvSpPr>
        <p:spPr>
          <a:xfrm>
            <a:off x="1133657" y="49840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02400" y="2102562"/>
            <a:ext cx="5080000" cy="4161810"/>
            <a:chOff x="6502400" y="2102562"/>
            <a:chExt cx="5080000" cy="41618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8670" y="4653523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502400" y="2102562"/>
              <a:ext cx="4718099" cy="1341698"/>
            </a:xfrm>
            <a:prstGeom prst="wedgeRoundRectCallout">
              <a:avLst>
                <a:gd name="adj1" fmla="val 45427"/>
                <a:gd name="adj2" fmla="val 13198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84556" y="2310829"/>
              <a:ext cx="43644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 .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go.th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เป็นเว็บไซต์ของรัฐบาลไทย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3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6529" y="653904"/>
            <a:ext cx="675377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การค้นหาข้อมูลที่ทันสมัย ควรพิจารณาจากสิ่ง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ของเว็บไซต์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ที่สร้างข้อมูล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ที่เว็บไซต์อ้างถึง </a:t>
            </a:r>
          </a:p>
        </p:txBody>
      </p:sp>
      <p:sp>
        <p:nvSpPr>
          <p:cNvPr id="14" name="Oval 13"/>
          <p:cNvSpPr/>
          <p:nvPr/>
        </p:nvSpPr>
        <p:spPr>
          <a:xfrm>
            <a:off x="1107835" y="310051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76866" y="2033506"/>
            <a:ext cx="5576820" cy="3926066"/>
            <a:chOff x="6399381" y="2577792"/>
            <a:chExt cx="5576820" cy="392606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6399381" y="2577792"/>
              <a:ext cx="5544921" cy="1776210"/>
            </a:xfrm>
            <a:prstGeom prst="wedgeRoundRectCallout">
              <a:avLst>
                <a:gd name="adj1" fmla="val 36513"/>
                <a:gd name="adj2" fmla="val 7689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80203" y="2779406"/>
              <a:ext cx="52878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เพราะการค้นหาข้อมูลที่ทันสมัย ควรพิจารณา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วันที่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สร้างข้อมูล ยิ่งใกล้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ปัจจุบันที่สุด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ก็ยิ่งทันสมัยที่สุด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7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3276000" y="183007"/>
            <a:ext cx="5687999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685805" y="310843"/>
            <a:ext cx="482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8F389FD-35BE-AA42-889C-9474A4716275}"/>
              </a:ext>
            </a:extLst>
          </p:cNvPr>
          <p:cNvSpPr/>
          <p:nvPr/>
        </p:nvSpPr>
        <p:spPr>
          <a:xfrm>
            <a:off x="8509792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FAA99B0-A716-7842-B1C3-F46320898792}"/>
              </a:ext>
            </a:extLst>
          </p:cNvPr>
          <p:cNvSpPr/>
          <p:nvPr/>
        </p:nvSpPr>
        <p:spPr>
          <a:xfrm>
            <a:off x="3379205" y="573942"/>
            <a:ext cx="304800" cy="304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  <a:effectLst>
            <a:outerShdw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xmlns="" id="{F6784A2C-38EB-C145-B6C9-2CA1E358108D}"/>
              </a:ext>
            </a:extLst>
          </p:cNvPr>
          <p:cNvSpPr>
            <a:spLocks noChangeAspect="1"/>
          </p:cNvSpPr>
          <p:nvPr/>
        </p:nvSpPr>
        <p:spPr>
          <a:xfrm>
            <a:off x="8572192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xmlns="" id="{25B4C0DE-C265-1E47-9DF7-4B1FB82B7D05}"/>
              </a:ext>
            </a:extLst>
          </p:cNvPr>
          <p:cNvSpPr>
            <a:spLocks noChangeAspect="1"/>
          </p:cNvSpPr>
          <p:nvPr/>
        </p:nvSpPr>
        <p:spPr>
          <a:xfrm>
            <a:off x="3445205" y="636342"/>
            <a:ext cx="180000" cy="180000"/>
          </a:xfrm>
          <a:prstGeom prst="plus">
            <a:avLst>
              <a:gd name="adj" fmla="val 39053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12510" y="1658056"/>
            <a:ext cx="11366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อุปกรณ์เทคโนโลยีหลายชนิดสามารถเชื่อมต่อ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กับเครือข่ายอินเทอร์เน็ต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เรา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ใช้โทรศัพท์เคลื่อนที่ในการค้นหาข้อมูลง่าย ๆ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 ใช้แท็บเล็ตค้นหาข้อมูล แก้ไขข้อมูล หรือใช้คอมพิวเตอร์ในการค้นหาข้อมูลและใช้ซอฟต์แวร์ต่าง ๆ ประมวลผลข้อมูลหรือนำข้อมูลไปดำเนินการในลักษณะต่าง ๆ เช่น ทำรายงาน นำเสนองาน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10693792" y="4492800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6935392" y="3456368"/>
            <a:ext cx="3533408" cy="1036432"/>
          </a:xfrm>
          <a:prstGeom prst="wedgeRoundRectCallout">
            <a:avLst>
              <a:gd name="adj1" fmla="val 63968"/>
              <a:gd name="adj2" fmla="val 36819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7021342" y="3535692"/>
            <a:ext cx="367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การค้นหาข้อมูลบนอินเทอร์เน็ตมีข้อดี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ข้อควรระวังอะไรบ้าง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08" y="3152446"/>
            <a:ext cx="5595493" cy="29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8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6529" y="1489797"/>
            <a:ext cx="66768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ของภาพ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ของภาพ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การใช้งาน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6529" y="639016"/>
            <a:ext cx="6756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การค้นภาพมาเผยแพร่ควรพิจารณาในสิ่งใด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9029" y="474226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40772" y="1689956"/>
            <a:ext cx="4735429" cy="4813902"/>
            <a:chOff x="7240772" y="1689956"/>
            <a:chExt cx="4735429" cy="48139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240772" y="1689956"/>
              <a:ext cx="4431739" cy="2456742"/>
            </a:xfrm>
            <a:prstGeom prst="wedgeRoundRectCallout">
              <a:avLst>
                <a:gd name="adj1" fmla="val 37711"/>
                <a:gd name="adj2" fmla="val 7690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91402" y="1839345"/>
              <a:ext cx="399099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เพราะเมื่อค้นหาภาพบน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อินเทอร์เน็ต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เพื่อนำมาเผยแพร่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ควรพิจารณา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สิทธิ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ใช้งานของภาพนั้น เพื่อ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ไม่ให้ละเมิด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ลิขสิทธิ์เจ้าของภาพ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820" y="745344"/>
            <a:ext cx="765306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ไฟล์นามสกุลใดไม่เหมาะกับการนำมาพิมพ์ลง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ไฟล์นามสกุลเป็น .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swf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นามสกุลเป็น 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pdf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นามสกุลเป็น 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jpeg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นามสกุลเป็น .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doc </a:t>
            </a:r>
          </a:p>
        </p:txBody>
      </p:sp>
      <p:sp>
        <p:nvSpPr>
          <p:cNvPr id="9" name="Oval 8"/>
          <p:cNvSpPr/>
          <p:nvPr/>
        </p:nvSpPr>
        <p:spPr>
          <a:xfrm>
            <a:off x="1068437" y="216665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43600" y="2101025"/>
            <a:ext cx="6032601" cy="4402833"/>
            <a:chOff x="5943600" y="2101025"/>
            <a:chExt cx="6032601" cy="4402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943600" y="2101025"/>
              <a:ext cx="5743708" cy="1871970"/>
            </a:xfrm>
            <a:prstGeom prst="wedgeRoundRectCallout">
              <a:avLst>
                <a:gd name="adj1" fmla="val 40263"/>
                <a:gd name="adj2" fmla="val 9220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13721" y="2238231"/>
              <a:ext cx="55735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เพราะไฟล์ที่มีนามสกุลเป็น .</a:t>
              </a:r>
              <a:r>
                <a:rPr lang="en-US" sz="2800" b="1" dirty="0" err="1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swf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เป็นไฟล์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แอนิเมชัน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มีภาพเคลื่อนไหวจึงไม่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สามารถนำมา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พิมพ์ลงกระดาษได้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7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653904"/>
            <a:ext cx="1034867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นักเรียนคิดว่าเหตุใดเว็บไซต์วิกิพีเดีย สารานุกรมเสรี จึงมีความน่าเชื่อถือ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แก้ไขข้อมูลได้ง่าย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มีวันที่สร้างข้อมูล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มีความทันสมัย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ทราบหน่วยงานที่สร้างข้อมูลอย่างชัดเจน </a:t>
            </a:r>
          </a:p>
        </p:txBody>
      </p:sp>
      <p:sp>
        <p:nvSpPr>
          <p:cNvPr id="9" name="Oval 8"/>
          <p:cNvSpPr/>
          <p:nvPr/>
        </p:nvSpPr>
        <p:spPr>
          <a:xfrm>
            <a:off x="1103177" y="208697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97033" y="1971040"/>
            <a:ext cx="6268247" cy="4315104"/>
            <a:chOff x="5497033" y="1971040"/>
            <a:chExt cx="6268247" cy="43151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014" y="4675295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497033" y="1971040"/>
              <a:ext cx="6268247" cy="1844727"/>
            </a:xfrm>
            <a:prstGeom prst="wedgeRoundRectCallout">
              <a:avLst>
                <a:gd name="adj1" fmla="val 25548"/>
                <a:gd name="adj2" fmla="val 9375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30187" y="1999885"/>
              <a:ext cx="60501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เพราะเว็บไซต์วิกิพีเดีย สารานุกรม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เสรีสามารถ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ให้บุคคลทั่วไปแก้ไขข้อมูลในเว็บไซต์ได้ โดยบางคนอาจไม่มีความเชี่ยวชาญด้านข้อมูลมาก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พอ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จึง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ทำให้มีความน่าเชื่อถือน้อย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4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653904"/>
            <a:ext cx="7355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ตัวอักษรสีแดงที่ได้จากการค้นหาข้อมูลคือ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คำที่ไม่ต้องการ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ที่ใช้ไม่ได้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สำคัญของข้อมูล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ที่ตรงกับคำค้น </a:t>
            </a:r>
          </a:p>
        </p:txBody>
      </p:sp>
      <p:sp>
        <p:nvSpPr>
          <p:cNvPr id="9" name="Oval 8"/>
          <p:cNvSpPr/>
          <p:nvPr/>
        </p:nvSpPr>
        <p:spPr>
          <a:xfrm>
            <a:off x="1125742" y="494738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87123" y="1908011"/>
            <a:ext cx="4933376" cy="4334590"/>
            <a:chOff x="7042825" y="2169268"/>
            <a:chExt cx="4933376" cy="43345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7042825" y="2169268"/>
              <a:ext cx="4901477" cy="1518812"/>
            </a:xfrm>
            <a:prstGeom prst="wedgeRoundRectCallout">
              <a:avLst>
                <a:gd name="adj1" fmla="val 36345"/>
                <a:gd name="adj2" fmla="val 1168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17230" y="2305396"/>
              <a:ext cx="45726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เพราะตัวอักษรสีแดงเป็นข้อมูลที่ตรงกับคำค้น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4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442" y="640080"/>
            <a:ext cx="880995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การใช้เครื่องหมาย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–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ในการค้นหาข้อมูลหมายถึงสิ่ง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ระบุคำที่ใช้ทั่วไป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คำค้นกว้างๆ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ต้องการข้อมูลที่มีคำนี้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คำค้นแบบเจาะจง </a:t>
            </a:r>
          </a:p>
        </p:txBody>
      </p:sp>
      <p:sp>
        <p:nvSpPr>
          <p:cNvPr id="9" name="Oval 8"/>
          <p:cNvSpPr/>
          <p:nvPr/>
        </p:nvSpPr>
        <p:spPr>
          <a:xfrm>
            <a:off x="1048204" y="404502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4320" y="2169268"/>
            <a:ext cx="4948080" cy="4056688"/>
            <a:chOff x="6996223" y="2169268"/>
            <a:chExt cx="4948080" cy="4056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6193" y="4615107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6996223" y="2169268"/>
              <a:ext cx="4948080" cy="1762652"/>
            </a:xfrm>
            <a:prstGeom prst="wedgeRoundRectCallout">
              <a:avLst>
                <a:gd name="adj1" fmla="val 35197"/>
                <a:gd name="adj2" fmla="val 9267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08874" y="2305396"/>
              <a:ext cx="4581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เพราะการใช้เครื่องหมาย - ในการค้นหาข้อมูลเป็นการกำหนดว่าไม่ต้องการข้อมูลที่มีคำนี้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8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87" y="2325675"/>
            <a:ext cx="6410199" cy="3751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536633" y="394468"/>
            <a:ext cx="1042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เครือข่ายอินเทอร์เน็ตมีข้อมูลและบริการต่าง ๆ เป็นจำนวนมาก ข้อมูล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ที่เก็บอยู่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บนเครือข่ายอินเทอร์เน็ต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อยู่ในรูปของเว็บเพจ วิธีการอ่าน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ข้อมูลบน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อินเทอร์เน็ตจะใช้โปรแกรมที่เรียกว่า เว็บเบราว์เซอร์ ซึ่งเป็นโปรแกรมสำหรับอ่านเอกสารบนเว็บเพจ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การค้นหาข้อมูลนิยมใช้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Google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เรียกใช้งานจะแสดงหน้าจอ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1199294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7782281" cy="841427"/>
          </a:xfrm>
          <a:prstGeom prst="roundRect">
            <a:avLst>
              <a:gd name="adj" fmla="val 25335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726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การค้นหาข้อมูลเกี่ยวกับถ่านไฟฉาย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โดยป้อน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คำค้นว่า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“ถ่านไฟฉาย” ดัง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01" y="1477200"/>
            <a:ext cx="6919194" cy="44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30" y="1250427"/>
            <a:ext cx="5644469" cy="4395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10331" y="201635"/>
            <a:ext cx="1042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เมื่อป้อนคำค้นลงไปแล้วกด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โปรแกรมจะแสดงหน้าเว็บเพจต่าง ๆ ที่เกี่ยวข้องออกมาให้เห็นจำนวนมาก เราสามารถใช้เมาส์เลือกไปยังหัวข้อที่ต้องการได้ทันที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647846" y="5645925"/>
            <a:ext cx="357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เว็บเพจต่าง ๆ ที่เกี่ยวกับถ่านไฟฉาย</a:t>
            </a:r>
          </a:p>
        </p:txBody>
      </p:sp>
    </p:spTree>
    <p:extLst>
      <p:ext uri="{BB962C8B-B14F-4D97-AF65-F5344CB8AC3E}">
        <p14:creationId xmlns:p14="http://schemas.microsoft.com/office/powerpoint/2010/main" val="1073041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335" y="2361242"/>
            <a:ext cx="5069592" cy="3533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10331" y="201635"/>
            <a:ext cx="1042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จากตัวอย่างจะพบว่ามีข้อมูลเกี่ยวกับถ่านไฟฉายปรากฏจำนวนมาก ข้อมูลบางอย่างเป็นข้อมูลที่เราอาจไม่ต้องการ ในบางเว็บเพจอาจมีข้อมูลที่เราต้องการ ดังนั้น ถ้าต้องการค้นหาข้อมูลที่ตรงกับความต้องการอย่างรวดเร็ว ควรใช้คำค้นที่ตรงกับข้อมูลที่ต้องการมากที่สุด เช่น ต้องการข้อมูลเกี่ยวกับความต่างศักย์ไฟฟ้า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ถ่านไฟฉาย อาจใช้คำค้นว่า “ความต่างศักย์ ถ่านไฟฉาย” หรือถ้าต้องการทราบว่าถ่านไฟฉายมีกี่ชนิด อาจใช้คำค้นว่า “ชนิดของถ่านไฟฉาย”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234013" y="5895019"/>
            <a:ext cx="357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การใช้คำค้นที่ตรงกับข้อมูลมากที่สุด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3213153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99" y="526888"/>
            <a:ext cx="5599735" cy="4887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4279548" y="5414399"/>
            <a:ext cx="3578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เว็บเพจที่เกี่ยวกับความต่างศักย์ของถ่านไฟฉาย</a:t>
            </a:r>
          </a:p>
        </p:txBody>
      </p:sp>
    </p:spTree>
    <p:extLst>
      <p:ext uri="{BB962C8B-B14F-4D97-AF65-F5344CB8AC3E}">
        <p14:creationId xmlns:p14="http://schemas.microsoft.com/office/powerpoint/2010/main" val="2191456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2270</Words>
  <Application>Microsoft Office PowerPoint</Application>
  <PresentationFormat>Custom</PresentationFormat>
  <Paragraphs>285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Angsana New</vt:lpstr>
      <vt:lpstr>Browallia New</vt:lpstr>
      <vt:lpstr>Calibri</vt:lpstr>
      <vt:lpstr>TH Sarabun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458</cp:revision>
  <dcterms:created xsi:type="dcterms:W3CDTF">2019-08-18T07:31:36Z</dcterms:created>
  <dcterms:modified xsi:type="dcterms:W3CDTF">2020-03-11T04:25:03Z</dcterms:modified>
</cp:coreProperties>
</file>